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1074" r:id="rId2"/>
    <p:sldId id="1135" r:id="rId3"/>
    <p:sldId id="1167" r:id="rId4"/>
    <p:sldId id="1169" r:id="rId5"/>
    <p:sldId id="1208" r:id="rId6"/>
    <p:sldId id="1251" r:id="rId7"/>
    <p:sldId id="1252" r:id="rId8"/>
    <p:sldId id="1209" r:id="rId9"/>
    <p:sldId id="1253" r:id="rId10"/>
    <p:sldId id="1210" r:id="rId11"/>
    <p:sldId id="1254" r:id="rId12"/>
    <p:sldId id="1211" r:id="rId13"/>
    <p:sldId id="1255" r:id="rId14"/>
    <p:sldId id="1212" r:id="rId15"/>
    <p:sldId id="1256" r:id="rId16"/>
    <p:sldId id="1257" r:id="rId17"/>
    <p:sldId id="1258" r:id="rId18"/>
    <p:sldId id="1259" r:id="rId19"/>
    <p:sldId id="1260" r:id="rId20"/>
    <p:sldId id="1261" r:id="rId21"/>
    <p:sldId id="1262" r:id="rId22"/>
    <p:sldId id="1263" r:id="rId23"/>
    <p:sldId id="1264" r:id="rId24"/>
    <p:sldId id="1265" r:id="rId25"/>
    <p:sldId id="1266" r:id="rId26"/>
    <p:sldId id="1267" r:id="rId27"/>
    <p:sldId id="1268" r:id="rId28"/>
    <p:sldId id="1269" r:id="rId29"/>
    <p:sldId id="1270" r:id="rId30"/>
    <p:sldId id="1271" r:id="rId31"/>
    <p:sldId id="1272" r:id="rId32"/>
    <p:sldId id="1273" r:id="rId33"/>
    <p:sldId id="1274" r:id="rId34"/>
    <p:sldId id="1275" r:id="rId35"/>
    <p:sldId id="1276" r:id="rId36"/>
    <p:sldId id="1277" r:id="rId37"/>
    <p:sldId id="1278" r:id="rId38"/>
    <p:sldId id="1279" r:id="rId39"/>
    <p:sldId id="1280" r:id="rId40"/>
    <p:sldId id="1281" r:id="rId41"/>
    <p:sldId id="1282" r:id="rId42"/>
    <p:sldId id="1283" r:id="rId43"/>
    <p:sldId id="1284" r:id="rId44"/>
    <p:sldId id="1285" r:id="rId45"/>
    <p:sldId id="1286" r:id="rId46"/>
    <p:sldId id="1287" r:id="rId47"/>
    <p:sldId id="1288" r:id="rId48"/>
    <p:sldId id="1165"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336">
          <p15:clr>
            <a:srgbClr val="A4A3A4"/>
          </p15:clr>
        </p15:guide>
        <p15:guide id="4" orient="horz" pos="3984">
          <p15:clr>
            <a:srgbClr val="A4A3A4"/>
          </p15:clr>
        </p15:guide>
        <p15:guide id="5" orient="horz" pos="912">
          <p15:clr>
            <a:srgbClr val="A4A3A4"/>
          </p15:clr>
        </p15:guide>
        <p15:guide id="6" orient="horz" pos="672">
          <p15:clr>
            <a:srgbClr val="A4A3A4"/>
          </p15:clr>
        </p15:guide>
        <p15:guide id="7" orient="horz" pos="1392">
          <p15:clr>
            <a:srgbClr val="A4A3A4"/>
          </p15:clr>
        </p15:guide>
        <p15:guide id="8" orient="horz" pos="1152">
          <p15:clr>
            <a:srgbClr val="A4A3A4"/>
          </p15:clr>
        </p15:guide>
        <p15:guide id="9" pos="288">
          <p15:clr>
            <a:srgbClr val="A4A3A4"/>
          </p15:clr>
        </p15:guide>
        <p15:guide id="10" pos="542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 Mohanapriya" initials="DM"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EAE4"/>
    <a:srgbClr val="007FA3"/>
    <a:srgbClr val="99008C"/>
    <a:srgbClr val="001581"/>
    <a:srgbClr val="82007C"/>
    <a:srgbClr val="96008F"/>
    <a:srgbClr val="595375"/>
    <a:srgbClr val="6B638B"/>
    <a:srgbClr val="000000"/>
    <a:srgbClr val="FDB9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52" autoAdjust="0"/>
    <p:restoredTop sz="78971" autoAdjust="0"/>
  </p:normalViewPr>
  <p:slideViewPr>
    <p:cSldViewPr>
      <p:cViewPr varScale="1">
        <p:scale>
          <a:sx n="115" d="100"/>
          <a:sy n="115" d="100"/>
        </p:scale>
        <p:origin x="1728" y="126"/>
      </p:cViewPr>
      <p:guideLst>
        <p:guide orient="horz" pos="2160"/>
        <p:guide pos="2880"/>
        <p:guide orient="horz" pos="336"/>
        <p:guide orient="horz" pos="3984"/>
        <p:guide orient="horz" pos="912"/>
        <p:guide orient="horz" pos="672"/>
        <p:guide orient="horz" pos="1392"/>
        <p:guide orient="horz" pos="1152"/>
        <p:guide pos="288"/>
        <p:guide pos="542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82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t>11/22/2019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t>11/22/2019</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If this PowerPoint presentation contains mathematical equations, you may need to check that your computer has the following installed:</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1) Math Type Plugin</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2) Math Player (free versions available)</a:t>
            </a:r>
          </a:p>
          <a:p>
            <a:pPr marL="0" marR="0" indent="0" algn="l" defTabSz="914400" rtl="0" eaLnBrk="1" fontAlgn="auto" latinLnBrk="0" hangingPunct="1">
              <a:lnSpc>
                <a:spcPct val="100000"/>
              </a:lnSpc>
              <a:spcBef>
                <a:spcPts val="0"/>
              </a:spcBef>
              <a:spcAft>
                <a:spcPts val="0"/>
              </a:spcAft>
              <a:buClrTx/>
              <a:buSzTx/>
              <a:buFontTx/>
              <a:buNone/>
              <a:tabLst/>
              <a:defRPr/>
            </a:pPr>
            <a:r>
              <a:rPr lang="en-IN" dirty="0" smtClean="0"/>
              <a:t>3) NVDA Reader (free versions available)</a:t>
            </a:r>
          </a:p>
        </p:txBody>
      </p:sp>
      <p:sp>
        <p:nvSpPr>
          <p:cNvPr id="4" name="Slide Number Placeholder 3"/>
          <p:cNvSpPr>
            <a:spLocks noGrp="1"/>
          </p:cNvSpPr>
          <p:nvPr>
            <p:ph type="sldNum" sz="quarter" idx="10"/>
          </p:nvPr>
        </p:nvSpPr>
        <p:spPr/>
        <p:txBody>
          <a:bodyPr/>
          <a:lstStyle/>
          <a:p>
            <a:fld id="{A73D6722-9B4D-4E29-B226-C325925A8118}" type="slidenum">
              <a:rPr lang="en-US" smtClean="0"/>
              <a:pPr/>
              <a:t>1</a:t>
            </a:fld>
            <a:endParaRPr lang="en-US" dirty="0"/>
          </a:p>
        </p:txBody>
      </p:sp>
    </p:spTree>
    <p:extLst>
      <p:ext uri="{BB962C8B-B14F-4D97-AF65-F5344CB8AC3E}">
        <p14:creationId xmlns:p14="http://schemas.microsoft.com/office/powerpoint/2010/main" val="2333988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19</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29</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39</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40</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41</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42</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43</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44</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45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46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47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5</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6</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7</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8</a:t>
            </a:fld>
            <a:endParaRPr lang="en-US" dirty="0"/>
          </a:p>
        </p:txBody>
      </p:sp>
    </p:spTree>
    <p:extLst>
      <p:ext uri="{BB962C8B-B14F-4D97-AF65-F5344CB8AC3E}">
        <p14:creationId xmlns:p14="http://schemas.microsoft.com/office/powerpoint/2010/main" val="2124979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endParaRPr lang="en-US" dirty="0" smtClean="0"/>
          </a:p>
        </p:txBody>
      </p:sp>
      <p:sp>
        <p:nvSpPr>
          <p:cNvPr id="4" name="Slide Number Placeholder 3"/>
          <p:cNvSpPr>
            <a:spLocks noGrp="1"/>
          </p:cNvSpPr>
          <p:nvPr>
            <p:ph type="sldNum" sz="quarter" idx="10"/>
          </p:nvPr>
        </p:nvSpPr>
        <p:spPr/>
        <p:txBody>
          <a:bodyPr/>
          <a:lstStyle/>
          <a:p>
            <a:fld id="{A73D6722-9B4D-4E29-B226-C325925A8118}" type="slidenum">
              <a:rPr lang="en-US" smtClean="0"/>
              <a:t>9</a:t>
            </a:fld>
            <a:endParaRPr lang="en-US" dirty="0"/>
          </a:p>
        </p:txBody>
      </p:sp>
    </p:spTree>
    <p:extLst>
      <p:ext uri="{BB962C8B-B14F-4D97-AF65-F5344CB8AC3E}">
        <p14:creationId xmlns:p14="http://schemas.microsoft.com/office/powerpoint/2010/main" val="21249796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11/22/2019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TextBox 8"/>
          <p:cNvSpPr txBox="1"/>
          <p:nvPr userDrawn="1"/>
        </p:nvSpPr>
        <p:spPr>
          <a:xfrm>
            <a:off x="1533525" y="6374626"/>
            <a:ext cx="7162800" cy="276999"/>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dirty="0" smtClean="0">
                <a:latin typeface="Verdana" panose="020B0604030504040204" pitchFamily="34" charset="0"/>
              </a:rPr>
              <a:t>Copyright © 2020 Pearson Education, Inc. All Rights Reserved</a:t>
            </a:r>
          </a:p>
        </p:txBody>
      </p:sp>
      <p:pic>
        <p:nvPicPr>
          <p:cNvPr id="11" name="Picture 10"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8879806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1"/>
            <a:ext cx="8229600" cy="8382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47675" y="3048000"/>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11/22/2019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Content Placeholder 4"/>
          <p:cNvSpPr>
            <a:spLocks noGrp="1"/>
          </p:cNvSpPr>
          <p:nvPr>
            <p:ph sz="quarter" idx="14"/>
          </p:nvPr>
        </p:nvSpPr>
        <p:spPr>
          <a:xfrm>
            <a:off x="457200" y="4495800"/>
            <a:ext cx="8153400" cy="685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2058026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1"/>
            <a:ext cx="8229600" cy="8382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47675" y="2771775"/>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11/22/2019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5" name="Content Placeholder 4"/>
          <p:cNvSpPr>
            <a:spLocks noGrp="1"/>
          </p:cNvSpPr>
          <p:nvPr>
            <p:ph sz="quarter" idx="14"/>
          </p:nvPr>
        </p:nvSpPr>
        <p:spPr>
          <a:xfrm>
            <a:off x="457200" y="3686175"/>
            <a:ext cx="8153400" cy="6858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5"/>
          </p:nvPr>
        </p:nvSpPr>
        <p:spPr>
          <a:xfrm>
            <a:off x="457200" y="5029200"/>
            <a:ext cx="8153400" cy="76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Tree>
    <p:extLst>
      <p:ext uri="{BB962C8B-B14F-4D97-AF65-F5344CB8AC3E}">
        <p14:creationId xmlns:p14="http://schemas.microsoft.com/office/powerpoint/2010/main" val="18363517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11/22/2019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609600" y="41148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837902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11/22/2019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7547041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Click to edit Master title style</a:t>
            </a:r>
            <a:endParaRPr lang="en-US" dirty="0"/>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t>11/22/2019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855126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11/22/2019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7" name="TextBox 6"/>
          <p:cNvSpPr txBox="1"/>
          <p:nvPr userDrawn="1"/>
        </p:nvSpPr>
        <p:spPr>
          <a:xfrm>
            <a:off x="1533525" y="6374626"/>
            <a:ext cx="7162800" cy="276999"/>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dirty="0" smtClean="0">
                <a:latin typeface="Verdana" panose="020B0604030504040204" pitchFamily="34" charset="0"/>
              </a:rPr>
              <a:t>Copyright © 2020 Pearson Education, Inc. All Rights Reserved</a:t>
            </a:r>
          </a:p>
        </p:txBody>
      </p:sp>
      <p:pic>
        <p:nvPicPr>
          <p:cNvPr id="11" name="Picture 10"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711136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3" name="Text Placeholder 2"/>
          <p:cNvSpPr>
            <a:spLocks noGrp="1"/>
          </p:cNvSpPr>
          <p:nvPr>
            <p:ph type="body" sz="quarter" idx="16"/>
          </p:nvPr>
        </p:nvSpPr>
        <p:spPr>
          <a:xfrm>
            <a:off x="2362200" y="4038600"/>
            <a:ext cx="6400800" cy="2590801"/>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11658304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smtClean="0"/>
              <a:t>Click to edit Master title style</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Add edition here</a:t>
            </a:r>
            <a:endParaRPr lang="en-US" dirty="0"/>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smtClean="0"/>
              <a:t>Chapter ##</a:t>
            </a:r>
            <a:endParaRPr lang="en-US" dirty="0"/>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smtClean="0"/>
              <a:t>Chapter title</a:t>
            </a:r>
            <a:endParaRPr lang="en-US" dirty="0"/>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11/22/2019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pic>
        <p:nvPicPr>
          <p:cNvPr id="13" name="Picture 12"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981062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smtClean="0"/>
              <a:t>Click to edit Master title style</a:t>
            </a:r>
            <a:endParaRPr lang="en-US" dirty="0"/>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smtClean="0"/>
              <a:t>Click to add Learning Objective(s)</a:t>
            </a:r>
            <a:endParaRPr lang="en-US" dirty="0"/>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11/22/2019</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sz="3600">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11/22/2019</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10909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11/22/2019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752008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smtClean="0"/>
              <a:t>Click to add figure number and title</a:t>
            </a:r>
            <a:endParaRPr lang="en-US" dirty="0"/>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smtClean="0"/>
              <a:t>Click to add caption</a:t>
            </a:r>
            <a:endParaRPr lang="en-US" dirty="0"/>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11/22/2019</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sp>
        <p:nvSpPr>
          <p:cNvPr id="12" name="TextBox 11"/>
          <p:cNvSpPr txBox="1"/>
          <p:nvPr userDrawn="1"/>
        </p:nvSpPr>
        <p:spPr>
          <a:xfrm>
            <a:off x="1533525" y="6374626"/>
            <a:ext cx="7162800" cy="276999"/>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dirty="0" smtClean="0">
                <a:latin typeface="Verdana" panose="020B0604030504040204" pitchFamily="34" charset="0"/>
              </a:rPr>
              <a:t>Copyright © 2020 Pearson Education, Inc. All Rights Reserved</a:t>
            </a:r>
          </a:p>
        </p:txBody>
      </p:sp>
      <p:pic>
        <p:nvPicPr>
          <p:cNvPr id="13" name="Picture 12"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203796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11/22/2019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2"/>
          <p:cNvSpPr>
            <a:spLocks noGrp="1"/>
          </p:cNvSpPr>
          <p:nvPr>
            <p:ph idx="16"/>
          </p:nvPr>
        </p:nvSpPr>
        <p:spPr>
          <a:xfrm>
            <a:off x="457200" y="4648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7"/>
          </p:nvPr>
        </p:nvSpPr>
        <p:spPr>
          <a:xfrm>
            <a:off x="609600" y="48006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54799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11/22/2019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Content Placeholder 2"/>
          <p:cNvSpPr>
            <a:spLocks noGrp="1"/>
          </p:cNvSpPr>
          <p:nvPr>
            <p:ph idx="16"/>
          </p:nvPr>
        </p:nvSpPr>
        <p:spPr>
          <a:xfrm>
            <a:off x="457200" y="4648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2"/>
          <p:cNvSpPr>
            <a:spLocks noGrp="1"/>
          </p:cNvSpPr>
          <p:nvPr>
            <p:ph idx="17"/>
          </p:nvPr>
        </p:nvSpPr>
        <p:spPr>
          <a:xfrm>
            <a:off x="609600" y="48006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2"/>
          <p:cNvSpPr>
            <a:spLocks noGrp="1"/>
          </p:cNvSpPr>
          <p:nvPr>
            <p:ph idx="18"/>
          </p:nvPr>
        </p:nvSpPr>
        <p:spPr>
          <a:xfrm>
            <a:off x="762000" y="4953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914400" y="51054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6" name="Content Placeholder 2"/>
          <p:cNvSpPr>
            <a:spLocks noGrp="1"/>
          </p:cNvSpPr>
          <p:nvPr>
            <p:ph idx="20"/>
          </p:nvPr>
        </p:nvSpPr>
        <p:spPr>
          <a:xfrm>
            <a:off x="1066800" y="52578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7" name="Content Placeholder 2"/>
          <p:cNvSpPr>
            <a:spLocks noGrp="1"/>
          </p:cNvSpPr>
          <p:nvPr>
            <p:ph idx="21"/>
          </p:nvPr>
        </p:nvSpPr>
        <p:spPr>
          <a:xfrm>
            <a:off x="1219200" y="5410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Content Placeholder 2"/>
          <p:cNvSpPr>
            <a:spLocks noGrp="1"/>
          </p:cNvSpPr>
          <p:nvPr>
            <p:ph idx="22"/>
          </p:nvPr>
        </p:nvSpPr>
        <p:spPr>
          <a:xfrm>
            <a:off x="1371600" y="55626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9" name="Content Placeholder 2"/>
          <p:cNvSpPr>
            <a:spLocks noGrp="1"/>
          </p:cNvSpPr>
          <p:nvPr>
            <p:ph idx="23"/>
          </p:nvPr>
        </p:nvSpPr>
        <p:spPr>
          <a:xfrm>
            <a:off x="1524000" y="5715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259676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t>11/22/2019</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02139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smtClean="0"/>
              <a:t>Click to edit </a:t>
            </a:r>
            <a:br>
              <a:rPr lang="en-US" dirty="0" smtClean="0"/>
            </a:br>
            <a:r>
              <a:rPr lang="en-US" dirty="0" smtClean="0"/>
              <a:t>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Sixth</a:t>
            </a:r>
          </a:p>
          <a:p>
            <a:pPr lvl="6"/>
            <a:r>
              <a:rPr lang="en-US" dirty="0" smtClean="0"/>
              <a:t>Seventh</a:t>
            </a:r>
          </a:p>
          <a:p>
            <a:pPr lvl="7"/>
            <a:r>
              <a:rPr lang="en-US" dirty="0" smtClean="0"/>
              <a:t>Eighth</a:t>
            </a:r>
          </a:p>
          <a:p>
            <a:pPr lvl="8"/>
            <a:r>
              <a:rPr lang="en-US" dirty="0" smtClean="0"/>
              <a:t>Ninth</a:t>
            </a:r>
            <a:endParaRPr lang="en-US" dirty="0"/>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11/22/2019</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sp>
        <p:nvSpPr>
          <p:cNvPr id="9" name="TextBox 8"/>
          <p:cNvSpPr txBox="1"/>
          <p:nvPr userDrawn="1"/>
        </p:nvSpPr>
        <p:spPr>
          <a:xfrm>
            <a:off x="1532389" y="6378267"/>
            <a:ext cx="7162800" cy="276999"/>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smtClean="0">
                <a:latin typeface="Verdana"/>
                <a:ea typeface="Verdana" panose="020B0604030504040204" pitchFamily="34" charset="0"/>
                <a:cs typeface="Verdana" panose="020B0604030504040204" pitchFamily="34" charset="0"/>
              </a:rPr>
              <a:t>Copyright © 2020, 2017, 2015 Pearson Education, Inc. All Rights Reserved</a:t>
            </a:r>
            <a:endParaRPr lang="en-US" altLang="en-US" sz="1200" b="0" dirty="0">
              <a:latin typeface="Verdana"/>
              <a:ea typeface="Verdana" panose="020B0604030504040204" pitchFamily="34" charset="0"/>
              <a:cs typeface="Verdana" panose="020B0604030504040204" pitchFamily="34" charset="0"/>
            </a:endParaRPr>
          </a:p>
        </p:txBody>
      </p:sp>
      <p:pic>
        <p:nvPicPr>
          <p:cNvPr id="10" name="Picture 9" descr="Pearson Logo"/>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62" r:id="rId8"/>
    <p:sldLayoutId id="2147483661" r:id="rId9"/>
    <p:sldLayoutId id="2147483665" r:id="rId10"/>
    <p:sldLayoutId id="2147483666" r:id="rId11"/>
    <p:sldLayoutId id="2147483663" r:id="rId12"/>
    <p:sldLayoutId id="2147483651" r:id="rId13"/>
    <p:sldLayoutId id="2147483654" r:id="rId14"/>
    <p:sldLayoutId id="2147483655" r:id="rId15"/>
    <p:sldLayoutId id="2147483664" r:id="rId16"/>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mailto:joe@somewhere.com"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34.jpeg"/><Relationship Id="rId4" Type="http://schemas.openxmlformats.org/officeDocument/2006/relationships/image" Target="../media/image33.jpe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1477"/>
            <a:ext cx="8154969" cy="555748"/>
          </a:xfrm>
        </p:spPr>
        <p:txBody>
          <a:bodyPr wrap="square" anchor="ctr">
            <a:noAutofit/>
          </a:bodyPr>
          <a:lstStyle/>
          <a:p>
            <a:pPr>
              <a:lnSpc>
                <a:spcPct val="90000"/>
              </a:lnSpc>
              <a:spcAft>
                <a:spcPts val="125"/>
              </a:spcAft>
              <a:defRPr/>
            </a:pPr>
            <a:r>
              <a:rPr lang="en-IN" sz="3600" dirty="0">
                <a:latin typeface="+mj-lt"/>
              </a:rPr>
              <a:t>Database Concepts</a:t>
            </a:r>
          </a:p>
        </p:txBody>
      </p:sp>
      <p:sp>
        <p:nvSpPr>
          <p:cNvPr id="3" name="Text Placeholder 2"/>
          <p:cNvSpPr>
            <a:spLocks noGrp="1"/>
          </p:cNvSpPr>
          <p:nvPr>
            <p:ph type="body" sz="quarter" idx="13"/>
          </p:nvPr>
        </p:nvSpPr>
        <p:spPr>
          <a:xfrm>
            <a:off x="456677" y="790575"/>
            <a:ext cx="8153923" cy="333375"/>
          </a:xfrm>
        </p:spPr>
        <p:txBody>
          <a:bodyPr wrap="square" anchor="ctr">
            <a:noAutofit/>
          </a:bodyPr>
          <a:lstStyle/>
          <a:p>
            <a:r>
              <a:rPr lang="en-US" altLang="en-US" dirty="0" smtClean="0"/>
              <a:t>Ninth</a:t>
            </a:r>
            <a:r>
              <a:rPr lang="en-US" altLang="en-US" dirty="0" smtClean="0">
                <a:solidFill>
                  <a:srgbClr val="FFFFFF"/>
                </a:solidFill>
              </a:rPr>
              <a:t> </a:t>
            </a:r>
            <a:r>
              <a:rPr lang="en-US" dirty="0" smtClean="0"/>
              <a:t>Edition</a:t>
            </a:r>
            <a:endParaRPr lang="en-IN" dirty="0"/>
          </a:p>
        </p:txBody>
      </p:sp>
      <p:sp>
        <p:nvSpPr>
          <p:cNvPr id="4" name="Text Placeholder 3"/>
          <p:cNvSpPr>
            <a:spLocks noGrp="1"/>
          </p:cNvSpPr>
          <p:nvPr>
            <p:ph type="body" sz="quarter" idx="14"/>
          </p:nvPr>
        </p:nvSpPr>
        <p:spPr>
          <a:xfrm>
            <a:off x="4554728" y="2497663"/>
            <a:ext cx="4055871" cy="550337"/>
          </a:xfrm>
        </p:spPr>
        <p:txBody>
          <a:bodyPr wrap="square">
            <a:noAutofit/>
          </a:bodyPr>
          <a:lstStyle/>
          <a:p>
            <a:r>
              <a:rPr lang="en-US" sz="3200" dirty="0"/>
              <a:t>Chapter 7</a:t>
            </a:r>
          </a:p>
        </p:txBody>
      </p:sp>
      <p:sp>
        <p:nvSpPr>
          <p:cNvPr id="5" name="Text Placeholder 5"/>
          <p:cNvSpPr>
            <a:spLocks noGrp="1"/>
          </p:cNvSpPr>
          <p:nvPr>
            <p:ph type="body" sz="quarter" idx="15"/>
          </p:nvPr>
        </p:nvSpPr>
        <p:spPr>
          <a:xfrm>
            <a:off x="4572000" y="3171825"/>
            <a:ext cx="4041101" cy="714375"/>
          </a:xfrm>
        </p:spPr>
        <p:txBody>
          <a:bodyPr wrap="square">
            <a:noAutofit/>
          </a:bodyPr>
          <a:lstStyle/>
          <a:p>
            <a:pPr>
              <a:buClrTx/>
              <a:defRPr/>
            </a:pPr>
            <a:r>
              <a:rPr lang="en-US" altLang="en-US" sz="2000" dirty="0">
                <a:ea typeface="Verdana" panose="020B0604030504040204" pitchFamily="34" charset="0"/>
                <a:cs typeface="Verdana" panose="020B0604030504040204" pitchFamily="34" charset="0"/>
              </a:rPr>
              <a:t>Data Warehouses, Business Intelligence Systems, and Big Data</a:t>
            </a:r>
            <a:endParaRPr lang="en-IN" altLang="en-US" sz="2000" dirty="0">
              <a:ea typeface="Verdana" panose="020B0604030504040204" pitchFamily="34" charset="0"/>
              <a:cs typeface="Verdana" panose="020B0604030504040204" pitchFamily="34" charset="0"/>
            </a:endParaRPr>
          </a:p>
        </p:txBody>
      </p:sp>
      <p:pic>
        <p:nvPicPr>
          <p:cNvPr id="9" name="Picture 2" descr="Front Cover: Database Concepts, Ninth Edition by Kroenke, Auer, Vandenberg and Yo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615" y="1213551"/>
            <a:ext cx="3952985" cy="5060194"/>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4"/>
          <p:cNvSpPr>
            <a:spLocks noGrp="1"/>
          </p:cNvSpPr>
          <p:nvPr>
            <p:ph type="body" sz="quarter" idx="16"/>
          </p:nvPr>
        </p:nvSpPr>
        <p:spPr>
          <a:xfrm>
            <a:off x="1828801" y="6421993"/>
            <a:ext cx="6781800" cy="184666"/>
          </a:xfrm>
        </p:spPr>
        <p:txBody>
          <a:bodyPr wrap="square">
            <a:noAutofit/>
          </a:bodyPr>
          <a:lstStyle/>
          <a:p>
            <a:pPr marL="0" indent="0" algn="r">
              <a:spcBef>
                <a:spcPts val="0"/>
              </a:spcBef>
              <a:buClrTx/>
              <a:buNone/>
              <a:defRPr/>
            </a:pPr>
            <a:r>
              <a:rPr lang="en-US" altLang="en-US" sz="1200" dirty="0">
                <a:latin typeface="Verdana"/>
                <a:ea typeface="Verdana" panose="020B0604030504040204" pitchFamily="34" charset="0"/>
                <a:cs typeface="Verdana" panose="020B0604030504040204" pitchFamily="34" charset="0"/>
              </a:rPr>
              <a:t>Copyright © 2020, 2017, 2015 Pearson Education, Inc. All Rights Reserved</a:t>
            </a:r>
          </a:p>
        </p:txBody>
      </p:sp>
      <p:sp>
        <p:nvSpPr>
          <p:cNvPr id="8" name="TextBox 9"/>
          <p:cNvSpPr txBox="1"/>
          <p:nvPr/>
        </p:nvSpPr>
        <p:spPr>
          <a:xfrm>
            <a:off x="4572000" y="4724400"/>
            <a:ext cx="4038600" cy="40011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sz="1000" dirty="0">
                <a:solidFill>
                  <a:schemeClr val="bg1"/>
                </a:solidFill>
              </a:rPr>
              <a:t>Slide in this Presentation Contain Hyperlinks. JAWS users should be able to get a list of </a:t>
            </a:r>
            <a:r>
              <a:rPr lang="en-IN" sz="1000" dirty="0" smtClean="0">
                <a:solidFill>
                  <a:schemeClr val="bg1"/>
                </a:solidFill>
              </a:rPr>
              <a:t>links </a:t>
            </a:r>
            <a:r>
              <a:rPr lang="en-IN" sz="1000" dirty="0">
                <a:solidFill>
                  <a:schemeClr val="bg1"/>
                </a:solidFill>
              </a:rPr>
              <a:t>by using INSERT+F7</a:t>
            </a:r>
            <a:endParaRPr lang="en-IN" sz="1000" dirty="0" smtClean="0">
              <a:solidFill>
                <a:schemeClr val="bg1"/>
              </a:solidFill>
            </a:endParaRPr>
          </a:p>
        </p:txBody>
      </p:sp>
    </p:spTree>
    <p:extLst>
      <p:ext uri="{BB962C8B-B14F-4D97-AF65-F5344CB8AC3E}">
        <p14:creationId xmlns:p14="http://schemas.microsoft.com/office/powerpoint/2010/main" val="29403758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152525"/>
          </a:xfrm>
        </p:spPr>
        <p:txBody>
          <a:bodyPr wrap="square" anchor="ctr">
            <a:noAutofit/>
          </a:bodyPr>
          <a:lstStyle/>
          <a:p>
            <a:r>
              <a:rPr lang="en-US" sz="3600" dirty="0" smtClean="0">
                <a:latin typeface="+mj-lt"/>
              </a:rPr>
              <a:t>Figure 7.3 </a:t>
            </a:r>
            <a:r>
              <a:rPr lang="en-US" sz="3600" dirty="0">
                <a:latin typeface="+mj-lt"/>
              </a:rPr>
              <a:t>The Relationship Between Operational and </a:t>
            </a:r>
            <a:r>
              <a:rPr lang="en-US" sz="3600" spc="-450" dirty="0" smtClean="0">
                <a:latin typeface="+mj-lt"/>
              </a:rPr>
              <a:t>B </a:t>
            </a:r>
            <a:r>
              <a:rPr lang="en-US" sz="3600" dirty="0" smtClean="0">
                <a:latin typeface="+mj-lt"/>
              </a:rPr>
              <a:t>I </a:t>
            </a:r>
            <a:r>
              <a:rPr lang="en-US" sz="3600" dirty="0">
                <a:latin typeface="+mj-lt"/>
              </a:rPr>
              <a:t>Applications</a:t>
            </a:r>
          </a:p>
        </p:txBody>
      </p:sp>
      <p:pic>
        <p:nvPicPr>
          <p:cNvPr id="5122" name="Picture 2" descr="The steps are,&#10;a. Functional users to Operational Applications and vice versa.&#10;b. Operational Applications like Order Entry, Manufacturing, Purchasing, Inventory, etcetera to Operational DBMS and vice versa.&#10;c. Operational DBMS to Operational Database&#10;d. Operational DBMS to Extract of Operational Database&#10;e. Operational DBMS to Business Intelligence Applications like Reporting and Data mining.&#10;f. Extract of Operational Database to BI DBMS.&#10;g. Purchased Data to BI DBMS&#10;h. BI DBMS to Business Intelligence Applications like Reporting and Data Mining.&#10;i. Business Intelligence Applications to Management and Management Support Users"/>
          <p:cNvPicPr>
            <a:picLocks noChangeAspect="1" noChangeArrowheads="1"/>
          </p:cNvPicPr>
          <p:nvPr/>
        </p:nvPicPr>
        <p:blipFill rotWithShape="1">
          <a:blip r:embed="rId3">
            <a:extLst>
              <a:ext uri="{28A0092B-C50C-407E-A947-70E740481C1C}">
                <a14:useLocalDpi xmlns:a14="http://schemas.microsoft.com/office/drawing/2010/main" val="0"/>
              </a:ext>
            </a:extLst>
          </a:blip>
          <a:srcRect b="7058"/>
          <a:stretch/>
        </p:blipFill>
        <p:spPr bwMode="auto">
          <a:xfrm>
            <a:off x="568020" y="1447800"/>
            <a:ext cx="7993510" cy="3700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687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5"/>
            <a:ext cx="8153400" cy="1152525"/>
          </a:xfrm>
        </p:spPr>
        <p:txBody>
          <a:bodyPr wrap="square" anchor="ctr">
            <a:noAutofit/>
          </a:bodyPr>
          <a:lstStyle/>
          <a:p>
            <a:r>
              <a:rPr lang="en-US" sz="3600" dirty="0" smtClean="0">
                <a:latin typeface="+mj-lt"/>
              </a:rPr>
              <a:t>Figure 7.5 </a:t>
            </a:r>
            <a:r>
              <a:rPr lang="en-US" sz="3600" dirty="0">
                <a:latin typeface="+mj-lt"/>
              </a:rPr>
              <a:t>Components of a Data Warehouse</a:t>
            </a:r>
          </a:p>
        </p:txBody>
      </p:sp>
      <p:pic>
        <p:nvPicPr>
          <p:cNvPr id="6146" name="Picture 2" descr="The flow is as below:&#10;a. Operational databases, other internal data and external data to ETL System for data extraction or cleaning or preparation programs.&#10;b. ETL system to data warehouse DBMS&#10;c. Data warehouse metadata to data warehouse DBMS and vice versa&#10;d. Data warehouse database to data warehouse DBMS and vice versa&#10;e. Data warehouse DBMS to Business Intelligence tools and vice versa&#10;f. Business Intelligence tools to B.I users and vice versa"/>
          <p:cNvPicPr>
            <a:picLocks noChangeAspect="1" noChangeArrowheads="1"/>
          </p:cNvPicPr>
          <p:nvPr/>
        </p:nvPicPr>
        <p:blipFill rotWithShape="1">
          <a:blip r:embed="rId3">
            <a:extLst>
              <a:ext uri="{28A0092B-C50C-407E-A947-70E740481C1C}">
                <a14:useLocalDpi xmlns:a14="http://schemas.microsoft.com/office/drawing/2010/main" val="0"/>
              </a:ext>
            </a:extLst>
          </a:blip>
          <a:srcRect b="8422"/>
          <a:stretch/>
        </p:blipFill>
        <p:spPr bwMode="auto">
          <a:xfrm>
            <a:off x="610509" y="1462000"/>
            <a:ext cx="7914366" cy="33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2864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IN" sz="3600" dirty="0">
                <a:latin typeface="+mj-lt"/>
              </a:rPr>
              <a:t>Problems with Operational Data</a:t>
            </a:r>
            <a:endParaRPr lang="en-US" sz="3600" dirty="0">
              <a:latin typeface="+mj-lt"/>
            </a:endParaRPr>
          </a:p>
        </p:txBody>
      </p:sp>
      <p:sp>
        <p:nvSpPr>
          <p:cNvPr id="3" name="Content Placeholder 2"/>
          <p:cNvSpPr>
            <a:spLocks noGrp="1"/>
          </p:cNvSpPr>
          <p:nvPr>
            <p:ph idx="1"/>
          </p:nvPr>
        </p:nvSpPr>
        <p:spPr>
          <a:xfrm>
            <a:off x="457200" y="695324"/>
            <a:ext cx="8153400" cy="8858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the basic concepts of business intelligence (</a:t>
            </a:r>
            <a:r>
              <a:rPr lang="en-US" sz="2800" b="1" spc="-400" dirty="0" smtClean="0">
                <a:solidFill>
                  <a:srgbClr val="007FA3"/>
                </a:solidFill>
              </a:rPr>
              <a:t>B </a:t>
            </a:r>
            <a:r>
              <a:rPr lang="en-US" sz="2800" b="1" dirty="0" smtClean="0">
                <a:solidFill>
                  <a:srgbClr val="007FA3"/>
                </a:solidFill>
              </a:rPr>
              <a:t>I</a:t>
            </a:r>
            <a:r>
              <a:rPr lang="en-US" sz="2800" b="1" dirty="0">
                <a:solidFill>
                  <a:srgbClr val="007FA3"/>
                </a:solidFill>
              </a:rPr>
              <a:t>) systems</a:t>
            </a:r>
            <a:endParaRPr lang="en-IN" sz="2800" b="1" dirty="0">
              <a:solidFill>
                <a:srgbClr val="007FA3"/>
              </a:solidFill>
            </a:endParaRPr>
          </a:p>
        </p:txBody>
      </p:sp>
      <p:sp>
        <p:nvSpPr>
          <p:cNvPr id="4" name="Content Placeholder 3"/>
          <p:cNvSpPr>
            <a:spLocks noGrp="1"/>
          </p:cNvSpPr>
          <p:nvPr>
            <p:ph idx="13"/>
          </p:nvPr>
        </p:nvSpPr>
        <p:spPr>
          <a:xfrm>
            <a:off x="457200" y="1752600"/>
            <a:ext cx="8153400" cy="4419600"/>
          </a:xfrm>
        </p:spPr>
        <p:txBody>
          <a:bodyPr>
            <a:noAutofit/>
          </a:bodyPr>
          <a:lstStyle/>
          <a:p>
            <a:pPr marL="285750" indent="-285750"/>
            <a:r>
              <a:rPr lang="en-US" sz="2200" dirty="0"/>
              <a:t>“Dirty data,” examples include:</a:t>
            </a:r>
          </a:p>
          <a:p>
            <a:pPr marL="772668" lvl="1"/>
            <a:r>
              <a:rPr lang="en-US" sz="2200" dirty="0"/>
              <a:t>“G” for gender</a:t>
            </a:r>
          </a:p>
          <a:p>
            <a:pPr marL="772668" lvl="1"/>
            <a:r>
              <a:rPr lang="en-US" sz="2200" dirty="0"/>
              <a:t>“213” for age</a:t>
            </a:r>
          </a:p>
          <a:p>
            <a:pPr marL="285750" indent="-285750"/>
            <a:r>
              <a:rPr lang="en-US" sz="2200" dirty="0"/>
              <a:t>Missing values</a:t>
            </a:r>
          </a:p>
          <a:p>
            <a:pPr marL="285750" indent="-285750"/>
            <a:r>
              <a:rPr lang="en-US" sz="2200" dirty="0"/>
              <a:t>Inconsistent data</a:t>
            </a:r>
          </a:p>
          <a:p>
            <a:pPr marL="772668" lvl="1"/>
            <a:r>
              <a:rPr lang="en-US" sz="2200" dirty="0"/>
              <a:t>data that has changed (ex: customer’s phone number)</a:t>
            </a:r>
          </a:p>
          <a:p>
            <a:pPr marL="285750" indent="-285750"/>
            <a:r>
              <a:rPr lang="en-US" sz="2200" dirty="0"/>
              <a:t>Nonintegrated data (data from multiple sources)</a:t>
            </a:r>
          </a:p>
          <a:p>
            <a:pPr marL="285750" indent="-285750"/>
            <a:r>
              <a:rPr lang="en-US" sz="2200" dirty="0"/>
              <a:t>Incorrect format (ex: too many or not enough digits</a:t>
            </a:r>
          </a:p>
          <a:p>
            <a:pPr marL="285750" indent="-285750"/>
            <a:r>
              <a:rPr lang="en-US" sz="2200" dirty="0"/>
              <a:t>Too much data (ex: an excess number of columns)</a:t>
            </a:r>
            <a:endParaRPr lang="en-IN" sz="2200" dirty="0" smtClean="0"/>
          </a:p>
        </p:txBody>
      </p:sp>
    </p:spTree>
    <p:extLst>
      <p:ext uri="{BB962C8B-B14F-4D97-AF65-F5344CB8AC3E}">
        <p14:creationId xmlns:p14="http://schemas.microsoft.com/office/powerpoint/2010/main" val="543600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IN" sz="3600" spc="-500" dirty="0" smtClean="0">
                <a:latin typeface="+mj-lt"/>
              </a:rPr>
              <a:t>E T </a:t>
            </a:r>
            <a:r>
              <a:rPr lang="en-IN" sz="3600" dirty="0" smtClean="0">
                <a:latin typeface="+mj-lt"/>
              </a:rPr>
              <a:t>L </a:t>
            </a:r>
            <a:r>
              <a:rPr lang="en-IN" sz="3600" dirty="0">
                <a:latin typeface="+mj-lt"/>
              </a:rPr>
              <a:t>Data Transformation</a:t>
            </a:r>
            <a:endParaRPr lang="en-US" sz="3600" dirty="0">
              <a:latin typeface="+mj-lt"/>
            </a:endParaRPr>
          </a:p>
        </p:txBody>
      </p:sp>
      <p:sp>
        <p:nvSpPr>
          <p:cNvPr id="3" name="Content Placeholder 2"/>
          <p:cNvSpPr>
            <a:spLocks noGrp="1"/>
          </p:cNvSpPr>
          <p:nvPr>
            <p:ph idx="1"/>
          </p:nvPr>
        </p:nvSpPr>
        <p:spPr>
          <a:xfrm>
            <a:off x="457200" y="695324"/>
            <a:ext cx="8153400" cy="8858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the basic concepts of business intelligence (</a:t>
            </a:r>
            <a:r>
              <a:rPr lang="en-US" sz="2800" b="1" spc="-350" dirty="0" smtClean="0">
                <a:solidFill>
                  <a:srgbClr val="007FA3"/>
                </a:solidFill>
              </a:rPr>
              <a:t>B </a:t>
            </a:r>
            <a:r>
              <a:rPr lang="en-US" sz="2800" b="1" dirty="0" smtClean="0">
                <a:solidFill>
                  <a:srgbClr val="007FA3"/>
                </a:solidFill>
              </a:rPr>
              <a:t>I</a:t>
            </a:r>
            <a:r>
              <a:rPr lang="en-US" sz="2800" b="1" dirty="0">
                <a:solidFill>
                  <a:srgbClr val="007FA3"/>
                </a:solidFill>
              </a:rPr>
              <a:t>) systems</a:t>
            </a:r>
            <a:endParaRPr lang="en-IN" sz="2800" b="1" dirty="0">
              <a:solidFill>
                <a:srgbClr val="007FA3"/>
              </a:solidFill>
            </a:endParaRPr>
          </a:p>
        </p:txBody>
      </p:sp>
      <p:sp>
        <p:nvSpPr>
          <p:cNvPr id="4" name="Content Placeholder 3"/>
          <p:cNvSpPr>
            <a:spLocks noGrp="1"/>
          </p:cNvSpPr>
          <p:nvPr>
            <p:ph idx="13"/>
          </p:nvPr>
        </p:nvSpPr>
        <p:spPr>
          <a:xfrm>
            <a:off x="457200" y="1752600"/>
            <a:ext cx="8153400" cy="2438400"/>
          </a:xfrm>
        </p:spPr>
        <p:txBody>
          <a:bodyPr>
            <a:noAutofit/>
          </a:bodyPr>
          <a:lstStyle/>
          <a:p>
            <a:pPr marL="285750" indent="-285750"/>
            <a:r>
              <a:rPr lang="en-US" sz="2200" dirty="0"/>
              <a:t>Data may need to be transformed for use in a data warehouse. For example:</a:t>
            </a:r>
          </a:p>
          <a:p>
            <a:pPr marL="772668" lvl="1"/>
            <a:r>
              <a:rPr lang="en-US" sz="2200" dirty="0"/>
              <a:t>{CountryCode </a:t>
            </a:r>
            <a:r>
              <a:rPr lang="en-US" sz="2200" dirty="0" smtClean="0"/>
              <a:t>→ </a:t>
            </a:r>
            <a:r>
              <a:rPr lang="en-US" sz="2200" dirty="0"/>
              <a:t>CountryName}</a:t>
            </a:r>
          </a:p>
          <a:p>
            <a:pPr marL="772668" lvl="1"/>
            <a:r>
              <a:rPr lang="en-US" sz="2200" dirty="0"/>
              <a:t>“</a:t>
            </a:r>
            <a:r>
              <a:rPr lang="en-US" sz="2200" spc="-300" dirty="0" smtClean="0"/>
              <a:t>U </a:t>
            </a:r>
            <a:r>
              <a:rPr lang="en-US" sz="2200" dirty="0" smtClean="0"/>
              <a:t>S</a:t>
            </a:r>
            <a:r>
              <a:rPr lang="en-US" sz="2200" dirty="0"/>
              <a:t>” → “United States”</a:t>
            </a:r>
          </a:p>
          <a:p>
            <a:pPr marL="772668" lvl="1"/>
            <a:r>
              <a:rPr lang="en-US" sz="2200" dirty="0"/>
              <a:t>Email address to Email domain</a:t>
            </a:r>
          </a:p>
          <a:p>
            <a:pPr marL="1172718" lvl="2"/>
            <a:r>
              <a:rPr lang="en-US" sz="2200" dirty="0">
                <a:hlinkClick r:id="rId3" tooltip="joe@somewhere.com"/>
              </a:rPr>
              <a:t>joe@somewhere.com</a:t>
            </a:r>
            <a:r>
              <a:rPr lang="en-US" sz="2200" dirty="0"/>
              <a:t> →</a:t>
            </a:r>
            <a:r>
              <a:rPr lang="en-US" sz="2200" dirty="0" smtClean="0"/>
              <a:t> </a:t>
            </a:r>
            <a:r>
              <a:rPr lang="en-US" sz="2200" dirty="0"/>
              <a:t>“somewhere.com”</a:t>
            </a:r>
            <a:endParaRPr lang="en-IN" sz="2200" dirty="0" smtClean="0"/>
          </a:p>
        </p:txBody>
      </p:sp>
    </p:spTree>
    <p:extLst>
      <p:ext uri="{BB962C8B-B14F-4D97-AF65-F5344CB8AC3E}">
        <p14:creationId xmlns:p14="http://schemas.microsoft.com/office/powerpoint/2010/main" val="6448378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5"/>
            <a:ext cx="8153400" cy="1152525"/>
          </a:xfrm>
        </p:spPr>
        <p:txBody>
          <a:bodyPr wrap="square" anchor="ctr">
            <a:noAutofit/>
          </a:bodyPr>
          <a:lstStyle/>
          <a:p>
            <a:r>
              <a:rPr lang="en-US" sz="3600" dirty="0" smtClean="0">
                <a:latin typeface="+mj-lt"/>
              </a:rPr>
              <a:t>Figure 7.6 </a:t>
            </a:r>
            <a:r>
              <a:rPr lang="en-US" sz="3600" dirty="0">
                <a:latin typeface="+mj-lt"/>
              </a:rPr>
              <a:t>Data Warehouses and Data Marts</a:t>
            </a:r>
          </a:p>
        </p:txBody>
      </p:sp>
      <p:pic>
        <p:nvPicPr>
          <p:cNvPr id="7170" name="Picture 2" descr="The flow is as follows:&#10;1. Data transfer between data warehouse metadata and data warehouse DBMS which are Data producers&#10;2. Data transfer between data warehouse database and data warehouse DBMS&#10;3. Data warehouse DBMS to web sales data mart, store sales data mart and inventory data mart.&#10;4. Web sales data mart shows data between web log data and BI tools for web-click-stream analysis in both directions. Then, from BI tools for web-click-stream analysis to web page design features.&#10;5. Store sales data mart shows data between store sales data and BI tools for store management in both direc-tions. Then from BI tools for store management to market basket analysis for sales training.&#10;6. Inventory data mart shows data flow between inventory history data and BI tools for inventory management in both directions. Then from BI tools for inventory management to inventory layout for optimal item picking."/>
          <p:cNvPicPr>
            <a:picLocks noChangeAspect="1" noChangeArrowheads="1"/>
          </p:cNvPicPr>
          <p:nvPr/>
        </p:nvPicPr>
        <p:blipFill rotWithShape="1">
          <a:blip r:embed="rId3">
            <a:extLst>
              <a:ext uri="{28A0092B-C50C-407E-A947-70E740481C1C}">
                <a14:useLocalDpi xmlns:a14="http://schemas.microsoft.com/office/drawing/2010/main" val="0"/>
              </a:ext>
            </a:extLst>
          </a:blip>
          <a:srcRect b="8430"/>
          <a:stretch/>
        </p:blipFill>
        <p:spPr bwMode="auto">
          <a:xfrm>
            <a:off x="647700" y="1449357"/>
            <a:ext cx="7836006" cy="4113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5762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Data Warehouses Versus Data Marts</a:t>
            </a:r>
          </a:p>
        </p:txBody>
      </p:sp>
      <p:sp>
        <p:nvSpPr>
          <p:cNvPr id="3" name="Content Placeholder 2"/>
          <p:cNvSpPr>
            <a:spLocks noGrp="1"/>
          </p:cNvSpPr>
          <p:nvPr>
            <p:ph idx="1"/>
          </p:nvPr>
        </p:nvSpPr>
        <p:spPr>
          <a:xfrm>
            <a:off x="457200" y="657225"/>
            <a:ext cx="8153400" cy="9620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the basic concepts of data warehouses and data marts</a:t>
            </a:r>
            <a:endParaRPr lang="en-IN" sz="2800" b="1" dirty="0">
              <a:solidFill>
                <a:srgbClr val="007FA3"/>
              </a:solidFill>
            </a:endParaRPr>
          </a:p>
        </p:txBody>
      </p:sp>
      <p:sp>
        <p:nvSpPr>
          <p:cNvPr id="4" name="Content Placeholder 3"/>
          <p:cNvSpPr>
            <a:spLocks noGrp="1"/>
          </p:cNvSpPr>
          <p:nvPr>
            <p:ph idx="13"/>
          </p:nvPr>
        </p:nvSpPr>
        <p:spPr>
          <a:xfrm>
            <a:off x="457200" y="1752600"/>
            <a:ext cx="8153400" cy="1546577"/>
          </a:xfrm>
        </p:spPr>
        <p:txBody>
          <a:bodyPr>
            <a:noAutofit/>
          </a:bodyPr>
          <a:lstStyle/>
          <a:p>
            <a:pPr marL="285750" indent="-285750"/>
            <a:r>
              <a:rPr lang="en-US" sz="2200" dirty="0"/>
              <a:t>A </a:t>
            </a:r>
            <a:r>
              <a:rPr lang="en-US" sz="2200" b="1" dirty="0">
                <a:solidFill>
                  <a:schemeClr val="bg2"/>
                </a:solidFill>
              </a:rPr>
              <a:t>data mart</a:t>
            </a:r>
            <a:r>
              <a:rPr lang="en-US" sz="2200" dirty="0"/>
              <a:t> is a collection of data that is smaller than the data warehouse that addresses a specific component</a:t>
            </a:r>
          </a:p>
          <a:p>
            <a:pPr marL="285750" indent="-285750"/>
            <a:r>
              <a:rPr lang="en-US" sz="2200" dirty="0"/>
              <a:t>An </a:t>
            </a:r>
            <a:r>
              <a:rPr lang="en-US" sz="2200" b="1" dirty="0">
                <a:solidFill>
                  <a:schemeClr val="bg2"/>
                </a:solidFill>
              </a:rPr>
              <a:t>enterprise data warehouse (</a:t>
            </a:r>
            <a:r>
              <a:rPr lang="en-US" sz="2200" b="1" spc="-300" dirty="0" smtClean="0">
                <a:solidFill>
                  <a:schemeClr val="bg2"/>
                </a:solidFill>
              </a:rPr>
              <a:t>E D </a:t>
            </a:r>
            <a:r>
              <a:rPr lang="en-US" sz="2200" b="1" dirty="0" smtClean="0">
                <a:solidFill>
                  <a:schemeClr val="bg2"/>
                </a:solidFill>
              </a:rPr>
              <a:t>W</a:t>
            </a:r>
            <a:r>
              <a:rPr lang="en-US" sz="2200" b="1" dirty="0">
                <a:solidFill>
                  <a:schemeClr val="bg2"/>
                </a:solidFill>
              </a:rPr>
              <a:t>) architecture</a:t>
            </a:r>
            <a:r>
              <a:rPr lang="en-US" sz="2200" dirty="0"/>
              <a:t> is when a data mart is combined with the data warehouse architecture.</a:t>
            </a:r>
            <a:endParaRPr lang="en-IN" sz="2200" dirty="0" smtClean="0"/>
          </a:p>
        </p:txBody>
      </p:sp>
    </p:spTree>
    <p:extLst>
      <p:ext uri="{BB962C8B-B14F-4D97-AF65-F5344CB8AC3E}">
        <p14:creationId xmlns:p14="http://schemas.microsoft.com/office/powerpoint/2010/main" val="2703573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329"/>
            <a:ext cx="8153400" cy="1662043"/>
          </a:xfrm>
        </p:spPr>
        <p:txBody>
          <a:bodyPr wrap="square" anchor="ctr">
            <a:noAutofit/>
          </a:bodyPr>
          <a:lstStyle/>
          <a:p>
            <a:r>
              <a:rPr lang="en-US" sz="3600" dirty="0" smtClean="0">
                <a:latin typeface="+mj-lt"/>
              </a:rPr>
              <a:t>Figure 7.7 </a:t>
            </a:r>
            <a:r>
              <a:rPr lang="en-US" sz="3600" dirty="0">
                <a:latin typeface="+mj-lt"/>
              </a:rPr>
              <a:t>Characteristics of Operational and Dimensional Databases</a:t>
            </a:r>
          </a:p>
        </p:txBody>
      </p:sp>
      <p:sp>
        <p:nvSpPr>
          <p:cNvPr id="4" name="Content Placeholder 3"/>
          <p:cNvSpPr>
            <a:spLocks noGrp="1"/>
          </p:cNvSpPr>
          <p:nvPr>
            <p:ph idx="13"/>
          </p:nvPr>
        </p:nvSpPr>
        <p:spPr>
          <a:xfrm>
            <a:off x="457200" y="1751802"/>
            <a:ext cx="8153400" cy="2763847"/>
          </a:xfrm>
        </p:spPr>
        <p:txBody>
          <a:bodyPr>
            <a:noAutofit/>
          </a:bodyPr>
          <a:lstStyle/>
          <a:p>
            <a:pPr marL="285750" indent="-285750"/>
            <a:r>
              <a:rPr lang="en-US" sz="2200" dirty="0"/>
              <a:t>A </a:t>
            </a:r>
            <a:r>
              <a:rPr lang="en-US" sz="2200" b="1" dirty="0">
                <a:solidFill>
                  <a:schemeClr val="bg2"/>
                </a:solidFill>
              </a:rPr>
              <a:t>dimensional database</a:t>
            </a:r>
            <a:r>
              <a:rPr lang="en-US" sz="2200" dirty="0"/>
              <a:t> is a design used for efficient analysis and efficient queries for data warehouses.</a:t>
            </a:r>
          </a:p>
          <a:p>
            <a:pPr marL="285750" indent="-285750"/>
            <a:r>
              <a:rPr lang="en-US" sz="2200" dirty="0"/>
              <a:t>Uses a star-schema with a fact table at the center (fully normalized) and a dimensional table radiating out from the center (may be non-normalized)</a:t>
            </a:r>
          </a:p>
          <a:p>
            <a:pPr marL="285750" indent="-285750"/>
            <a:r>
              <a:rPr lang="en-US" sz="2200" dirty="0"/>
              <a:t>May use slowly changing dimensions to track data such as a date or time dimension.</a:t>
            </a:r>
          </a:p>
        </p:txBody>
      </p:sp>
      <p:graphicFrame>
        <p:nvGraphicFramePr>
          <p:cNvPr id="3" name="Table 2"/>
          <p:cNvGraphicFramePr>
            <a:graphicFrameLocks noGrp="1"/>
          </p:cNvGraphicFramePr>
          <p:nvPr>
            <p:extLst>
              <p:ext uri="{D42A27DB-BD31-4B8C-83A1-F6EECF244321}">
                <p14:modId xmlns:p14="http://schemas.microsoft.com/office/powerpoint/2010/main" val="3005006084"/>
              </p:ext>
            </p:extLst>
          </p:nvPr>
        </p:nvGraphicFramePr>
        <p:xfrm>
          <a:off x="457200" y="4648200"/>
          <a:ext cx="8153400" cy="1682496"/>
        </p:xfrm>
        <a:graphic>
          <a:graphicData uri="http://schemas.openxmlformats.org/drawingml/2006/table">
            <a:tbl>
              <a:tblPr firstRow="1" firstCol="1" bandRow="1">
                <a:tableStyleId>{2D5ABB26-0587-4C30-8999-92F81FD0307C}</a:tableStyleId>
              </a:tblPr>
              <a:tblGrid>
                <a:gridCol w="4076700">
                  <a:extLst>
                    <a:ext uri="{9D8B030D-6E8A-4147-A177-3AD203B41FA5}">
                      <a16:colId xmlns:a16="http://schemas.microsoft.com/office/drawing/2014/main" val="20000"/>
                    </a:ext>
                  </a:extLst>
                </a:gridCol>
                <a:gridCol w="4076700">
                  <a:extLst>
                    <a:ext uri="{9D8B030D-6E8A-4147-A177-3AD203B41FA5}">
                      <a16:colId xmlns:a16="http://schemas.microsoft.com/office/drawing/2014/main" val="20001"/>
                    </a:ext>
                  </a:extLst>
                </a:gridCol>
              </a:tblGrid>
              <a:tr h="235884">
                <a:tc>
                  <a:txBody>
                    <a:bodyPr/>
                    <a:lstStyle/>
                    <a:p>
                      <a:pPr marL="0" marR="0">
                        <a:lnSpc>
                          <a:spcPct val="115000"/>
                        </a:lnSpc>
                        <a:spcBef>
                          <a:spcPts val="0"/>
                        </a:spcBef>
                        <a:spcAft>
                          <a:spcPts val="0"/>
                        </a:spcAft>
                      </a:pPr>
                      <a:r>
                        <a:rPr lang="en-US" sz="1600" b="1" dirty="0">
                          <a:solidFill>
                            <a:schemeClr val="bg1"/>
                          </a:solidFill>
                          <a:effectLst/>
                        </a:rPr>
                        <a:t>Operational</a:t>
                      </a:r>
                      <a:r>
                        <a:rPr lang="en-US" sz="1600" b="1" spc="5" dirty="0">
                          <a:solidFill>
                            <a:schemeClr val="bg1"/>
                          </a:solidFill>
                          <a:effectLst/>
                        </a:rPr>
                        <a:t> </a:t>
                      </a:r>
                      <a:r>
                        <a:rPr lang="en-US" sz="1600" b="1" dirty="0">
                          <a:solidFill>
                            <a:schemeClr val="bg1"/>
                          </a:solidFill>
                          <a:effectLst/>
                        </a:rPr>
                        <a:t>Database</a:t>
                      </a:r>
                      <a:endParaRPr lang="en-US" sz="2000" b="1" dirty="0">
                        <a:solidFill>
                          <a:schemeClr val="bg1"/>
                        </a:solidFill>
                        <a:effectLst/>
                        <a:latin typeface="Calibri"/>
                        <a:ea typeface="Calibri"/>
                        <a:cs typeface="Times New Roman"/>
                      </a:endParaRPr>
                    </a:p>
                  </a:txBody>
                  <a:tcPr marL="68580" marR="68580" marT="0" marB="0">
                    <a:solidFill>
                      <a:schemeClr val="bg2"/>
                    </a:solidFill>
                  </a:tcPr>
                </a:tc>
                <a:tc>
                  <a:txBody>
                    <a:bodyPr/>
                    <a:lstStyle/>
                    <a:p>
                      <a:pPr marL="0" marR="0">
                        <a:lnSpc>
                          <a:spcPct val="115000"/>
                        </a:lnSpc>
                        <a:spcBef>
                          <a:spcPts val="0"/>
                        </a:spcBef>
                        <a:spcAft>
                          <a:spcPts val="0"/>
                        </a:spcAft>
                      </a:pPr>
                      <a:r>
                        <a:rPr lang="en-US" sz="1600" b="1" dirty="0">
                          <a:solidFill>
                            <a:schemeClr val="bg1"/>
                          </a:solidFill>
                          <a:effectLst/>
                        </a:rPr>
                        <a:t>Dimensional Database</a:t>
                      </a:r>
                      <a:endParaRPr lang="en-US" sz="2000" b="1" dirty="0">
                        <a:solidFill>
                          <a:schemeClr val="bg1"/>
                        </a:solidFill>
                        <a:effectLst/>
                        <a:latin typeface="Calibri"/>
                        <a:ea typeface="Calibri"/>
                        <a:cs typeface="Times New Roman"/>
                      </a:endParaRPr>
                    </a:p>
                  </a:txBody>
                  <a:tcPr marL="68580" marR="68580" marT="0" marB="0">
                    <a:solidFill>
                      <a:schemeClr val="bg2"/>
                    </a:solidFill>
                  </a:tcPr>
                </a:tc>
                <a:extLst>
                  <a:ext uri="{0D108BD9-81ED-4DB2-BD59-A6C34878D82A}">
                    <a16:rowId xmlns:a16="http://schemas.microsoft.com/office/drawing/2014/main" val="10000"/>
                  </a:ext>
                </a:extLst>
              </a:tr>
              <a:tr h="221316">
                <a:tc>
                  <a:txBody>
                    <a:bodyPr/>
                    <a:lstStyle/>
                    <a:p>
                      <a:pPr marL="0" marR="0">
                        <a:lnSpc>
                          <a:spcPct val="115000"/>
                        </a:lnSpc>
                        <a:spcBef>
                          <a:spcPts val="440"/>
                        </a:spcBef>
                        <a:spcAft>
                          <a:spcPts val="0"/>
                        </a:spcAft>
                      </a:pPr>
                      <a:r>
                        <a:rPr lang="en-US" sz="1600" dirty="0">
                          <a:effectLst/>
                        </a:rPr>
                        <a:t>Used</a:t>
                      </a:r>
                      <a:r>
                        <a:rPr lang="en-US" sz="1600" spc="40" dirty="0">
                          <a:effectLst/>
                        </a:rPr>
                        <a:t> </a:t>
                      </a:r>
                      <a:r>
                        <a:rPr lang="en-US" sz="1600" dirty="0">
                          <a:effectLst/>
                        </a:rPr>
                        <a:t>for</a:t>
                      </a:r>
                      <a:r>
                        <a:rPr lang="en-US" sz="1600" spc="35" dirty="0">
                          <a:effectLst/>
                        </a:rPr>
                        <a:t> </a:t>
                      </a:r>
                      <a:r>
                        <a:rPr lang="en-US" sz="1600" dirty="0">
                          <a:effectLst/>
                        </a:rPr>
                        <a:t>structured</a:t>
                      </a:r>
                      <a:r>
                        <a:rPr lang="en-US" sz="1600" spc="240" dirty="0">
                          <a:effectLst/>
                        </a:rPr>
                        <a:t> </a:t>
                      </a:r>
                      <a:r>
                        <a:rPr lang="en-US" sz="1600" dirty="0">
                          <a:effectLst/>
                        </a:rPr>
                        <a:t>transaction</a:t>
                      </a:r>
                      <a:r>
                        <a:rPr lang="en-US" sz="1600" spc="130" dirty="0">
                          <a:effectLst/>
                        </a:rPr>
                        <a:t> </a:t>
                      </a:r>
                      <a:r>
                        <a:rPr lang="en-US" sz="1600" dirty="0">
                          <a:effectLst/>
                        </a:rPr>
                        <a:t>data</a:t>
                      </a:r>
                      <a:r>
                        <a:rPr lang="en-US" sz="1600" spc="85" dirty="0">
                          <a:effectLst/>
                        </a:rPr>
                        <a:t> </a:t>
                      </a:r>
                      <a:r>
                        <a:rPr lang="en-US" sz="1600" dirty="0">
                          <a:effectLst/>
                        </a:rPr>
                        <a:t>processing</a:t>
                      </a:r>
                      <a:endParaRPr lang="en-US" sz="20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440"/>
                        </a:spcBef>
                        <a:spcAft>
                          <a:spcPts val="0"/>
                        </a:spcAft>
                      </a:pPr>
                      <a:r>
                        <a:rPr lang="en-US" sz="1600">
                          <a:effectLst/>
                        </a:rPr>
                        <a:t>Used</a:t>
                      </a:r>
                      <a:r>
                        <a:rPr lang="en-US" sz="1600" spc="40">
                          <a:effectLst/>
                        </a:rPr>
                        <a:t> </a:t>
                      </a:r>
                      <a:r>
                        <a:rPr lang="en-US" sz="1600">
                          <a:effectLst/>
                        </a:rPr>
                        <a:t>for</a:t>
                      </a:r>
                      <a:r>
                        <a:rPr lang="en-US" sz="1600" spc="35">
                          <a:effectLst/>
                        </a:rPr>
                        <a:t> </a:t>
                      </a:r>
                      <a:r>
                        <a:rPr lang="en-US" sz="1600">
                          <a:effectLst/>
                        </a:rPr>
                        <a:t>unstructured analytical</a:t>
                      </a:r>
                      <a:r>
                        <a:rPr lang="en-US" sz="1600" spc="-40">
                          <a:effectLst/>
                        </a:rPr>
                        <a:t> </a:t>
                      </a:r>
                      <a:r>
                        <a:rPr lang="en-US" sz="1600">
                          <a:effectLst/>
                        </a:rPr>
                        <a:t>data</a:t>
                      </a:r>
                      <a:r>
                        <a:rPr lang="en-US" sz="1600" spc="85">
                          <a:effectLst/>
                        </a:rPr>
                        <a:t> </a:t>
                      </a:r>
                      <a:r>
                        <a:rPr lang="en-US" sz="1600">
                          <a:effectLst/>
                        </a:rPr>
                        <a:t>processing</a:t>
                      </a:r>
                      <a:endParaRPr lang="en-US" sz="200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1"/>
                  </a:ext>
                </a:extLst>
              </a:tr>
              <a:tr h="235884">
                <a:tc>
                  <a:txBody>
                    <a:bodyPr/>
                    <a:lstStyle/>
                    <a:p>
                      <a:pPr marL="0" marR="0">
                        <a:lnSpc>
                          <a:spcPct val="115000"/>
                        </a:lnSpc>
                        <a:spcBef>
                          <a:spcPts val="450"/>
                        </a:spcBef>
                        <a:spcAft>
                          <a:spcPts val="0"/>
                        </a:spcAft>
                      </a:pPr>
                      <a:r>
                        <a:rPr lang="en-US" sz="1600" dirty="0">
                          <a:effectLst/>
                        </a:rPr>
                        <a:t>Current</a:t>
                      </a:r>
                      <a:r>
                        <a:rPr lang="en-US" sz="1600" spc="185" dirty="0">
                          <a:effectLst/>
                        </a:rPr>
                        <a:t> </a:t>
                      </a:r>
                      <a:r>
                        <a:rPr lang="en-US" sz="1600" dirty="0">
                          <a:effectLst/>
                        </a:rPr>
                        <a:t>data</a:t>
                      </a:r>
                      <a:r>
                        <a:rPr lang="en-US" sz="1600" spc="85" dirty="0">
                          <a:effectLst/>
                        </a:rPr>
                        <a:t> </a:t>
                      </a:r>
                      <a:r>
                        <a:rPr lang="en-US" sz="1600" dirty="0">
                          <a:effectLst/>
                        </a:rPr>
                        <a:t>are</a:t>
                      </a:r>
                      <a:r>
                        <a:rPr lang="en-US" sz="1600" spc="35" dirty="0">
                          <a:effectLst/>
                        </a:rPr>
                        <a:t> </a:t>
                      </a:r>
                      <a:r>
                        <a:rPr lang="en-US" sz="1600" dirty="0">
                          <a:effectLst/>
                        </a:rPr>
                        <a:t>used</a:t>
                      </a:r>
                      <a:endParaRPr lang="en-US" sz="2000" dirty="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450"/>
                        </a:spcBef>
                        <a:spcAft>
                          <a:spcPts val="0"/>
                        </a:spcAft>
                      </a:pPr>
                      <a:r>
                        <a:rPr lang="en-US" sz="1600" dirty="0">
                          <a:effectLst/>
                        </a:rPr>
                        <a:t>Current</a:t>
                      </a:r>
                      <a:r>
                        <a:rPr lang="en-US" sz="1600" spc="185" dirty="0">
                          <a:effectLst/>
                        </a:rPr>
                        <a:t> </a:t>
                      </a:r>
                      <a:r>
                        <a:rPr lang="en-US" sz="1600" dirty="0">
                          <a:effectLst/>
                        </a:rPr>
                        <a:t>and</a:t>
                      </a:r>
                      <a:r>
                        <a:rPr lang="en-US" sz="1600" spc="85" dirty="0">
                          <a:effectLst/>
                        </a:rPr>
                        <a:t> </a:t>
                      </a:r>
                      <a:r>
                        <a:rPr lang="en-US" sz="1600" dirty="0">
                          <a:effectLst/>
                        </a:rPr>
                        <a:t>historical</a:t>
                      </a:r>
                      <a:r>
                        <a:rPr lang="en-US" sz="1600" spc="35" dirty="0">
                          <a:effectLst/>
                        </a:rPr>
                        <a:t> </a:t>
                      </a:r>
                      <a:r>
                        <a:rPr lang="en-US" sz="1600" dirty="0">
                          <a:effectLst/>
                        </a:rPr>
                        <a:t>data</a:t>
                      </a:r>
                      <a:r>
                        <a:rPr lang="en-US" sz="1600" spc="85" dirty="0">
                          <a:effectLst/>
                        </a:rPr>
                        <a:t> </a:t>
                      </a:r>
                      <a:r>
                        <a:rPr lang="en-US" sz="1600" dirty="0">
                          <a:effectLst/>
                        </a:rPr>
                        <a:t>are</a:t>
                      </a:r>
                      <a:r>
                        <a:rPr lang="en-US" sz="1600" spc="35" dirty="0">
                          <a:effectLst/>
                        </a:rPr>
                        <a:t> </a:t>
                      </a:r>
                      <a:r>
                        <a:rPr lang="en-US" sz="1600" dirty="0">
                          <a:effectLst/>
                        </a:rPr>
                        <a:t>used</a:t>
                      </a:r>
                      <a:endParaRPr lang="en-US" sz="20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2"/>
                  </a:ext>
                </a:extLst>
              </a:tr>
              <a:tr h="230796">
                <a:tc>
                  <a:txBody>
                    <a:bodyPr/>
                    <a:lstStyle/>
                    <a:p>
                      <a:pPr marL="0" marR="0">
                        <a:lnSpc>
                          <a:spcPct val="115000"/>
                        </a:lnSpc>
                        <a:spcBef>
                          <a:spcPts val="450"/>
                        </a:spcBef>
                        <a:spcAft>
                          <a:spcPts val="0"/>
                        </a:spcAft>
                      </a:pPr>
                      <a:r>
                        <a:rPr lang="en-US" sz="1600">
                          <a:effectLst/>
                        </a:rPr>
                        <a:t>Data</a:t>
                      </a:r>
                      <a:r>
                        <a:rPr lang="en-US" sz="1600" spc="75">
                          <a:effectLst/>
                        </a:rPr>
                        <a:t> </a:t>
                      </a:r>
                      <a:r>
                        <a:rPr lang="en-US" sz="1600">
                          <a:effectLst/>
                        </a:rPr>
                        <a:t>are</a:t>
                      </a:r>
                      <a:r>
                        <a:rPr lang="en-US" sz="1600" spc="35">
                          <a:effectLst/>
                        </a:rPr>
                        <a:t> </a:t>
                      </a:r>
                      <a:r>
                        <a:rPr lang="en-US" sz="1600">
                          <a:effectLst/>
                        </a:rPr>
                        <a:t>inserted,</a:t>
                      </a:r>
                      <a:r>
                        <a:rPr lang="en-US" sz="1600" spc="100">
                          <a:effectLst/>
                        </a:rPr>
                        <a:t> </a:t>
                      </a:r>
                      <a:r>
                        <a:rPr lang="en-US" sz="1600">
                          <a:effectLst/>
                        </a:rPr>
                        <a:t>updated,</a:t>
                      </a:r>
                      <a:r>
                        <a:rPr lang="en-US" sz="1600" spc="240">
                          <a:effectLst/>
                        </a:rPr>
                        <a:t> </a:t>
                      </a:r>
                      <a:r>
                        <a:rPr lang="en-US" sz="1600">
                          <a:effectLst/>
                        </a:rPr>
                        <a:t>and</a:t>
                      </a:r>
                      <a:r>
                        <a:rPr lang="en-US" sz="1600" spc="85">
                          <a:effectLst/>
                        </a:rPr>
                        <a:t> </a:t>
                      </a:r>
                      <a:r>
                        <a:rPr lang="en-US" sz="1600">
                          <a:effectLst/>
                        </a:rPr>
                        <a:t>deleted</a:t>
                      </a:r>
                      <a:r>
                        <a:rPr lang="en-US" sz="1600" spc="115">
                          <a:effectLst/>
                        </a:rPr>
                        <a:t> </a:t>
                      </a:r>
                      <a:r>
                        <a:rPr lang="en-US" sz="1600">
                          <a:effectLst/>
                        </a:rPr>
                        <a:t>by users</a:t>
                      </a:r>
                      <a:endParaRPr lang="en-US" sz="2000">
                        <a:effectLst/>
                        <a:latin typeface="Calibri"/>
                        <a:ea typeface="Calibri"/>
                        <a:cs typeface="Times New Roman"/>
                      </a:endParaRPr>
                    </a:p>
                  </a:txBody>
                  <a:tcPr marL="68580" marR="68580" marT="0" marB="0">
                    <a:solidFill>
                      <a:srgbClr val="D4EAE4"/>
                    </a:solidFill>
                  </a:tcPr>
                </a:tc>
                <a:tc>
                  <a:txBody>
                    <a:bodyPr/>
                    <a:lstStyle/>
                    <a:p>
                      <a:pPr marL="0" marR="0">
                        <a:lnSpc>
                          <a:spcPct val="115000"/>
                        </a:lnSpc>
                        <a:spcBef>
                          <a:spcPts val="450"/>
                        </a:spcBef>
                        <a:spcAft>
                          <a:spcPts val="0"/>
                        </a:spcAft>
                      </a:pPr>
                      <a:r>
                        <a:rPr lang="en-US" sz="1600" dirty="0">
                          <a:effectLst/>
                        </a:rPr>
                        <a:t>Data</a:t>
                      </a:r>
                      <a:r>
                        <a:rPr lang="en-US" sz="1600" spc="75" dirty="0">
                          <a:effectLst/>
                        </a:rPr>
                        <a:t> </a:t>
                      </a:r>
                      <a:r>
                        <a:rPr lang="en-US" sz="1600" dirty="0">
                          <a:effectLst/>
                        </a:rPr>
                        <a:t>are</a:t>
                      </a:r>
                      <a:r>
                        <a:rPr lang="en-US" sz="1600" spc="35" dirty="0">
                          <a:effectLst/>
                        </a:rPr>
                        <a:t> </a:t>
                      </a:r>
                      <a:r>
                        <a:rPr lang="en-US" sz="1600" dirty="0">
                          <a:effectLst/>
                        </a:rPr>
                        <a:t>loaded</a:t>
                      </a:r>
                      <a:r>
                        <a:rPr lang="en-US" sz="1600" spc="105" dirty="0">
                          <a:effectLst/>
                        </a:rPr>
                        <a:t> </a:t>
                      </a:r>
                      <a:r>
                        <a:rPr lang="en-US" sz="1600" dirty="0">
                          <a:effectLst/>
                        </a:rPr>
                        <a:t>and</a:t>
                      </a:r>
                      <a:r>
                        <a:rPr lang="en-US" sz="1600" spc="85" dirty="0">
                          <a:effectLst/>
                        </a:rPr>
                        <a:t> </a:t>
                      </a:r>
                      <a:r>
                        <a:rPr lang="en-US" sz="1600" dirty="0">
                          <a:effectLst/>
                        </a:rPr>
                        <a:t>updated</a:t>
                      </a:r>
                      <a:r>
                        <a:rPr lang="en-US" sz="1600" spc="220" dirty="0">
                          <a:effectLst/>
                        </a:rPr>
                        <a:t> </a:t>
                      </a:r>
                      <a:r>
                        <a:rPr lang="en-US" sz="1600" dirty="0">
                          <a:effectLst/>
                        </a:rPr>
                        <a:t>systematicall</a:t>
                      </a:r>
                      <a:r>
                        <a:rPr lang="en-US" sz="1600" spc="-90" dirty="0">
                          <a:effectLst/>
                        </a:rPr>
                        <a:t>y</a:t>
                      </a:r>
                      <a:r>
                        <a:rPr lang="en-US" sz="1600" dirty="0">
                          <a:effectLst/>
                        </a:rPr>
                        <a:t>,</a:t>
                      </a:r>
                      <a:r>
                        <a:rPr lang="en-US" sz="1600" spc="10" dirty="0">
                          <a:effectLst/>
                        </a:rPr>
                        <a:t> </a:t>
                      </a:r>
                      <a:r>
                        <a:rPr lang="en-US" sz="1600" dirty="0">
                          <a:effectLst/>
                        </a:rPr>
                        <a:t>not</a:t>
                      </a:r>
                      <a:r>
                        <a:rPr lang="en-US" sz="1600" spc="90" dirty="0">
                          <a:effectLst/>
                        </a:rPr>
                        <a:t> </a:t>
                      </a:r>
                      <a:r>
                        <a:rPr lang="en-US" sz="1600" dirty="0">
                          <a:effectLst/>
                        </a:rPr>
                        <a:t>by users</a:t>
                      </a:r>
                      <a:endParaRPr lang="en-US" sz="2000" dirty="0">
                        <a:effectLst/>
                        <a:latin typeface="Calibri"/>
                        <a:ea typeface="Calibri"/>
                        <a:cs typeface="Times New Roman"/>
                      </a:endParaRPr>
                    </a:p>
                  </a:txBody>
                  <a:tcPr marL="68580" marR="68580" marT="0" marB="0">
                    <a:solidFill>
                      <a:srgbClr val="D4EAE4"/>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74553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smtClean="0">
                <a:latin typeface="+mj-lt"/>
              </a:rPr>
              <a:t>Figure 7.8 </a:t>
            </a:r>
            <a:r>
              <a:rPr lang="en-US" sz="3600" dirty="0">
                <a:latin typeface="+mj-lt"/>
              </a:rPr>
              <a:t>A Star Schema</a:t>
            </a:r>
          </a:p>
        </p:txBody>
      </p:sp>
      <p:pic>
        <p:nvPicPr>
          <p:cNvPr id="9218" name="Picture 2" descr="Data flow in star schema is shows as below:&#10;a. Data between PRODUCT which is dimension table and PRODUCT_SALES which is Fact Table by a vertical line with two-way arrow.&#10;b. PRODUCT_SALES and CUSTOMER which is a dimension table by a vertical line on left side with two-way arrow.&#10;c. PRODUCT_SALES and TIME which is a dimension table by a vertical line on left side with two-way arrow.&#10;The above representation gives a star shaped appearance."/>
          <p:cNvPicPr>
            <a:picLocks noChangeAspect="1" noChangeArrowheads="1"/>
          </p:cNvPicPr>
          <p:nvPr/>
        </p:nvPicPr>
        <p:blipFill rotWithShape="1">
          <a:blip r:embed="rId3">
            <a:extLst>
              <a:ext uri="{28A0092B-C50C-407E-A947-70E740481C1C}">
                <a14:useLocalDpi xmlns:a14="http://schemas.microsoft.com/office/drawing/2010/main" val="0"/>
              </a:ext>
            </a:extLst>
          </a:blip>
          <a:srcRect b="10334"/>
          <a:stretch/>
        </p:blipFill>
        <p:spPr bwMode="auto">
          <a:xfrm>
            <a:off x="575140" y="1447800"/>
            <a:ext cx="7993510" cy="3352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7995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77"/>
            <a:ext cx="8153400" cy="611148"/>
          </a:xfrm>
        </p:spPr>
        <p:txBody>
          <a:bodyPr wrap="square" anchor="ctr">
            <a:noAutofit/>
          </a:bodyPr>
          <a:lstStyle/>
          <a:p>
            <a:r>
              <a:rPr lang="en-US" dirty="0" smtClean="0"/>
              <a:t>Figure 7.9 </a:t>
            </a:r>
            <a:r>
              <a:rPr lang="en-US" dirty="0"/>
              <a:t>The </a:t>
            </a:r>
            <a:r>
              <a:rPr lang="en-US" spc="-500" dirty="0" smtClean="0"/>
              <a:t>H S D – D </a:t>
            </a:r>
            <a:r>
              <a:rPr lang="en-US" dirty="0" smtClean="0"/>
              <a:t>W </a:t>
            </a:r>
            <a:r>
              <a:rPr lang="en-US" dirty="0"/>
              <a:t>Star </a:t>
            </a:r>
            <a:r>
              <a:rPr lang="en-US" dirty="0" smtClean="0"/>
              <a:t>Schema </a:t>
            </a:r>
            <a:endParaRPr lang="en-US" dirty="0"/>
          </a:p>
        </p:txBody>
      </p:sp>
      <p:pic>
        <p:nvPicPr>
          <p:cNvPr id="10242" name="Picture 2" descr="Below are table definitions.&#10;Product:&#10;• Product Number CHAR (35) which is the primary key&#10;• Product Type CHAR (25)&#10;• Product Name VARCHAR (75)&#10;&#10;Product Sales:&#10;• TimeID INT (11) which is the primary key or foreign key&#10;• CustomerID INT (110) which is the primary key or foreign key&#10;• Product Number CHAR (35) which is the primary key or foreign key&#10;• Quantity INT (11)&#10;• UnitPrice DECIMAL (9, 2)&#10;• Total DECIMAL (9, 2)&#10;&#10;Customer&#10;• CustomerID INT (11)&#10;• Customer Name CHAR (75)&#10;• EmailDomain VACHAR (100)&#10;• PhoneAreaCode CHAR (6)&#10;• City CHAR (35)&#10;• State CHAR(2)&#10;• ZIP CHAR (10)&#10;&#10;&#10;Timeline&#10;• TimeID INT (11) which is the Primary Key&#10;• Date DATE&#10;• MonthID INT (11)&#10;• Month Text CHAR (15)&#10;• QuarterID INT (11)&#10;• QuarterText CHAR (10)&#10;• Year CHAR (10)&#10;&#10;Link Relationships between tables:&#10;A mandatory-one-to-mandatory-many link exists for each of the below set of tables. &#10;• From Product to Product_Sales.&#10;• From Timeline to Product_Sales.&#10;• From Customer to Product_Sales."/>
          <p:cNvPicPr>
            <a:picLocks noChangeAspect="1" noChangeArrowheads="1"/>
          </p:cNvPicPr>
          <p:nvPr/>
        </p:nvPicPr>
        <p:blipFill rotWithShape="1">
          <a:blip r:embed="rId3">
            <a:extLst>
              <a:ext uri="{28A0092B-C50C-407E-A947-70E740481C1C}">
                <a14:useLocalDpi xmlns:a14="http://schemas.microsoft.com/office/drawing/2010/main" val="0"/>
              </a:ext>
            </a:extLst>
          </a:blip>
          <a:srcRect b="6260"/>
          <a:stretch/>
        </p:blipFill>
        <p:spPr bwMode="auto">
          <a:xfrm>
            <a:off x="571674" y="1066800"/>
            <a:ext cx="7993510" cy="473443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457200" y="6019800"/>
            <a:ext cx="8153400" cy="276225"/>
          </a:xfrm>
        </p:spPr>
        <p:txBody>
          <a:bodyPr wrap="square">
            <a:noAutofit/>
          </a:bodyPr>
          <a:lstStyle/>
          <a:p>
            <a:pPr marL="0" indent="0">
              <a:buNone/>
            </a:pPr>
            <a:r>
              <a:rPr lang="en-US" dirty="0"/>
              <a:t>Oracle MySQL Community Server 8.0, Oracle Corporation</a:t>
            </a:r>
          </a:p>
        </p:txBody>
      </p:sp>
    </p:spTree>
    <p:extLst>
      <p:ext uri="{BB962C8B-B14F-4D97-AF65-F5344CB8AC3E}">
        <p14:creationId xmlns:p14="http://schemas.microsoft.com/office/powerpoint/2010/main" val="6491243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3470"/>
            <a:ext cx="8153400" cy="923330"/>
          </a:xfrm>
        </p:spPr>
        <p:txBody>
          <a:bodyPr wrap="square" anchor="ctr">
            <a:noAutofit/>
          </a:bodyPr>
          <a:lstStyle/>
          <a:p>
            <a:r>
              <a:rPr lang="en-US" sz="3000" dirty="0" smtClean="0"/>
              <a:t>Figure 7.10 </a:t>
            </a:r>
            <a:r>
              <a:rPr lang="en-US" sz="3000" dirty="0"/>
              <a:t>The </a:t>
            </a:r>
            <a:r>
              <a:rPr lang="en-US" sz="3000" spc="-400" dirty="0" smtClean="0"/>
              <a:t>H S D – D </a:t>
            </a:r>
            <a:r>
              <a:rPr lang="en-US" sz="3000" dirty="0" smtClean="0"/>
              <a:t>W </a:t>
            </a:r>
            <a:r>
              <a:rPr lang="en-US" sz="3000" dirty="0"/>
              <a:t>SQL Create Table Statements</a:t>
            </a:r>
          </a:p>
        </p:txBody>
      </p:sp>
      <p:pic>
        <p:nvPicPr>
          <p:cNvPr id="11266" name="Picture 2" descr="CREATE TABLE TIMELINE( TimeID Int NOT NULL, Date DateN OT NULL, MonthID Int NOT NULL, MonthText Char(15)NOT NULL, QuarterID Int NOT NULL, QuarterText Char(10)NOT NULL, Year Char(10)NOT NULL, CONSTRAINT TIMELINE_PK PRIMARY KEY(TimeID) );&#10;CREATE TABLE CUSTOMER( CustomerID Int NOT NULL, CustomerName Char(75)NOT NULL, EmailDomain VarChar(100) NOT NULL, PhoneAreaCode Char(6)NOT NULL, City Char(35)NULL, State Char(2)NULL, ZIP Char(10)N ULL, CONSTRAINT CUSTOMER_PK PRIMARY KEY(CustomerID) );&#10;CREATE TABLE PRODUCT( ProductNumber Char(35)NOT NULL, ProductType Char(25)NOT NULL, ProductName Var-Char(75) NOT NULL, CONSTRAINT PRODUCT_PK PRIMARY KEY(ProductNumber) );&#10;CREATE TABLE PRODUCT_SALES( TimeID Int NOT NULL, CustomerID Int NOT NULL, ProductNumber Char(35) NOT NULL, Quantity Int NOT NULL, UnitPrice Numeric(9,2) NOT NULL, Total Numeric(9,2)NULL, CONSTRAINT PRODUCT_SALES_PK PRIMARY KEY (TimeID, CustomerID, ProductNumber), CONSTRAINT PS_TIMELINE_FK FOREIGN KEY(TimeID) REFERENCES TIMELINE(TimeID) ON UPDATE NO ACTION ON DELETE NO ACTION,&#10;ON UPDATE NO ACTION ON DELETE NO ACTION,&#10;CONSTRAINT PS_CUSTOMER_FK FOREIGN KEY(CustomerID) REFERENCES CUSTOMER(CustomerID)&#10;CONSTRAINT PS_PRODUCT_FK FOREIGN KEY(ProductNumber) REFERENCES PRODUCT(ProductNumber) ON UPDATE NO ACTION ON DELETE NO ACTION );"/>
          <p:cNvPicPr>
            <a:picLocks noChangeAspect="1" noChangeArrowheads="1"/>
          </p:cNvPicPr>
          <p:nvPr/>
        </p:nvPicPr>
        <p:blipFill rotWithShape="1">
          <a:blip r:embed="rId3">
            <a:extLst>
              <a:ext uri="{28A0092B-C50C-407E-A947-70E740481C1C}">
                <a14:useLocalDpi xmlns:a14="http://schemas.microsoft.com/office/drawing/2010/main" val="0"/>
              </a:ext>
            </a:extLst>
          </a:blip>
          <a:srcRect b="3516"/>
          <a:stretch/>
        </p:blipFill>
        <p:spPr bwMode="auto">
          <a:xfrm>
            <a:off x="2476144" y="1130410"/>
            <a:ext cx="4170124" cy="5184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4477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154" y="46077"/>
            <a:ext cx="8153400" cy="611148"/>
          </a:xfrm>
        </p:spPr>
        <p:txBody>
          <a:bodyPr wrap="square" anchor="ctr">
            <a:noAutofit/>
          </a:bodyPr>
          <a:lstStyle/>
          <a:p>
            <a:r>
              <a:rPr lang="en-IN" altLang="en-US" dirty="0"/>
              <a:t>Learning </a:t>
            </a:r>
            <a:r>
              <a:rPr lang="en-IN" altLang="en-US" dirty="0" smtClean="0"/>
              <a:t>Objectives</a:t>
            </a:r>
            <a:endParaRPr lang="en-US" dirty="0"/>
          </a:p>
        </p:txBody>
      </p:sp>
      <p:sp>
        <p:nvSpPr>
          <p:cNvPr id="3" name="Content Placeholder 2"/>
          <p:cNvSpPr>
            <a:spLocks noGrp="1"/>
          </p:cNvSpPr>
          <p:nvPr>
            <p:ph idx="1"/>
          </p:nvPr>
        </p:nvSpPr>
        <p:spPr>
          <a:xfrm>
            <a:off x="456154" y="808635"/>
            <a:ext cx="8153400" cy="5516955"/>
          </a:xfrm>
        </p:spPr>
        <p:txBody>
          <a:bodyPr vert="horz" lIns="0" tIns="0" rIns="0" bIns="0" rtlCol="0">
            <a:noAutofit/>
          </a:bodyPr>
          <a:lstStyle/>
          <a:p>
            <a:pPr marL="285750" indent="-285750"/>
            <a:r>
              <a:rPr lang="en-US" sz="2000" dirty="0" smtClean="0"/>
              <a:t>Learn </a:t>
            </a:r>
            <a:r>
              <a:rPr lang="en-US" sz="2000" dirty="0"/>
              <a:t>the basic concepts of data warehouses and data marts</a:t>
            </a:r>
          </a:p>
          <a:p>
            <a:pPr marL="285750" indent="-285750"/>
            <a:r>
              <a:rPr lang="en-US" sz="2000" dirty="0" smtClean="0"/>
              <a:t>Learn </a:t>
            </a:r>
            <a:r>
              <a:rPr lang="en-US" sz="2000" dirty="0"/>
              <a:t>the basic concepts of dimensional databases</a:t>
            </a:r>
          </a:p>
          <a:p>
            <a:pPr marL="285750" indent="-285750"/>
            <a:r>
              <a:rPr lang="en-US" sz="2000" dirty="0" smtClean="0"/>
              <a:t>Learn </a:t>
            </a:r>
            <a:r>
              <a:rPr lang="en-US" sz="2000" dirty="0"/>
              <a:t>the basic concepts of business intelligence (</a:t>
            </a:r>
            <a:r>
              <a:rPr lang="en-US" sz="2000" spc="-300" dirty="0" smtClean="0"/>
              <a:t>B </a:t>
            </a:r>
            <a:r>
              <a:rPr lang="en-US" sz="2000" dirty="0" smtClean="0"/>
              <a:t>I</a:t>
            </a:r>
            <a:r>
              <a:rPr lang="en-US" sz="2000" dirty="0"/>
              <a:t>) systems</a:t>
            </a:r>
          </a:p>
          <a:p>
            <a:pPr marL="285750" indent="-285750"/>
            <a:r>
              <a:rPr lang="en-US" sz="2000" dirty="0" smtClean="0"/>
              <a:t>Learn </a:t>
            </a:r>
            <a:r>
              <a:rPr lang="en-US" sz="2000" dirty="0"/>
              <a:t>the basic concepts of online analytical processing (</a:t>
            </a:r>
            <a:r>
              <a:rPr lang="en-US" sz="2000" spc="-300" dirty="0" smtClean="0"/>
              <a:t>O L A </a:t>
            </a:r>
            <a:r>
              <a:rPr lang="en-US" sz="2000" dirty="0" smtClean="0"/>
              <a:t>P</a:t>
            </a:r>
            <a:r>
              <a:rPr lang="en-US" sz="2000" dirty="0"/>
              <a:t>)</a:t>
            </a:r>
          </a:p>
          <a:p>
            <a:pPr marL="285750" indent="-285750"/>
            <a:r>
              <a:rPr lang="en-US" sz="2000" dirty="0" smtClean="0"/>
              <a:t>Learn </a:t>
            </a:r>
            <a:r>
              <a:rPr lang="en-US" sz="2000" dirty="0"/>
              <a:t>the basic concepts of virtualization and virtual machines</a:t>
            </a:r>
          </a:p>
          <a:p>
            <a:pPr marL="285750" indent="-285750"/>
            <a:r>
              <a:rPr lang="en-US" sz="2000" dirty="0" smtClean="0"/>
              <a:t>Learn </a:t>
            </a:r>
            <a:r>
              <a:rPr lang="en-US" sz="2000" dirty="0"/>
              <a:t>the basic concepts of cloud computing</a:t>
            </a:r>
          </a:p>
          <a:p>
            <a:pPr marL="285750" indent="-285750"/>
            <a:r>
              <a:rPr lang="en-US" sz="2000" dirty="0" smtClean="0"/>
              <a:t>Learn </a:t>
            </a:r>
            <a:r>
              <a:rPr lang="en-US" sz="2000" dirty="0"/>
              <a:t>the basic concepts of Big Data, structured storage, and the MapReduce process</a:t>
            </a:r>
          </a:p>
          <a:p>
            <a:pPr marL="285750" indent="-285750"/>
            <a:r>
              <a:rPr lang="en-US" sz="2000" dirty="0" smtClean="0"/>
              <a:t>Understand </a:t>
            </a:r>
            <a:r>
              <a:rPr lang="en-US" sz="2000" dirty="0"/>
              <a:t>the limitations and tradeoffs of replicated, partitioned stores as indicated by the </a:t>
            </a:r>
            <a:r>
              <a:rPr lang="en-US" sz="2000" spc="-300" dirty="0" smtClean="0"/>
              <a:t>C A </a:t>
            </a:r>
            <a:r>
              <a:rPr lang="en-US" sz="2000" dirty="0" smtClean="0"/>
              <a:t>P </a:t>
            </a:r>
            <a:r>
              <a:rPr lang="en-US" sz="2000" dirty="0"/>
              <a:t>(Consistency, Availability, Partition Tolerance) theorem</a:t>
            </a:r>
          </a:p>
          <a:p>
            <a:pPr marL="285750" indent="-285750"/>
            <a:r>
              <a:rPr lang="en-US" sz="2000" dirty="0" smtClean="0"/>
              <a:t>Learn </a:t>
            </a:r>
            <a:r>
              <a:rPr lang="en-US" sz="2000" dirty="0"/>
              <a:t>the basic concepts of JavaScript Object Notation (</a:t>
            </a:r>
            <a:r>
              <a:rPr lang="en-US" sz="2000" spc="-300" dirty="0" smtClean="0"/>
              <a:t>J S O </a:t>
            </a:r>
            <a:r>
              <a:rPr lang="en-US" sz="2000" dirty="0" smtClean="0"/>
              <a:t>N</a:t>
            </a:r>
            <a:r>
              <a:rPr lang="en-US" sz="2000" dirty="0"/>
              <a:t>) as a way of structuring nonrelational data</a:t>
            </a:r>
          </a:p>
        </p:txBody>
      </p:sp>
    </p:spTree>
    <p:extLst>
      <p:ext uri="{BB962C8B-B14F-4D97-AF65-F5344CB8AC3E}">
        <p14:creationId xmlns:p14="http://schemas.microsoft.com/office/powerpoint/2010/main" val="19443794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552"/>
            <a:ext cx="8153400" cy="635878"/>
          </a:xfrm>
        </p:spPr>
        <p:txBody>
          <a:bodyPr wrap="square" anchor="ctr">
            <a:noAutofit/>
          </a:bodyPr>
          <a:lstStyle/>
          <a:p>
            <a:r>
              <a:rPr lang="en-US" dirty="0" smtClean="0"/>
              <a:t>Figure 7.11 </a:t>
            </a:r>
            <a:r>
              <a:rPr lang="en-US" dirty="0"/>
              <a:t>The </a:t>
            </a:r>
            <a:r>
              <a:rPr lang="en-US" spc="-500" dirty="0" smtClean="0"/>
              <a:t>H S D – D </a:t>
            </a:r>
            <a:r>
              <a:rPr lang="en-US" dirty="0" smtClean="0"/>
              <a:t>W </a:t>
            </a:r>
            <a:r>
              <a:rPr lang="en-US" dirty="0"/>
              <a:t>Table Data</a:t>
            </a:r>
          </a:p>
        </p:txBody>
      </p:sp>
      <p:pic>
        <p:nvPicPr>
          <p:cNvPr id="12290" name="Picture 2" descr="The data in the table are,&#10;• 43388, 15-10-2018, 10, October, 3, Qtr3, 2018&#10;• 43398, 2018 10 25, 10, October, 3, Qtr3, 2018&#10;• 43454, 20-12-2018, 12, December, 3, Qtr3, 2018&#10;• 43549, 25-03-2019, 3, March, 1, Qtr1, 2019&#10;• 43551, 27-03-2019, 3, March, 1, Qtr1, 2019&#10;• 43555, 31-03-2019, 3, March, 1, Qtr1, 2019&#10;• 43550, 03-04-2019, 4, April, 2, Qtr2, 2019&#10;• 43563, 08-04-2019, 4, April, 2, Qtr2, 2319&#10;• 43578, 23-04-2019, 4, April, 2, Qtr2, 2319&#10;• 43592, 07-05-2019, 5, May, 2, Qtr2, 2319&#10;• 43606, 21-05-2019, 5, May, 2, Qtr2, 2319&#10;• 43621, 05-06-2019, 6, June, 2, Qtr2, 2019"/>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639"/>
          <a:stretch/>
        </p:blipFill>
        <p:spPr bwMode="auto">
          <a:xfrm>
            <a:off x="514803" y="762000"/>
            <a:ext cx="3904797" cy="1914268"/>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The data in the sequence of columns in the table are:&#10;• 1, Jacobs, Nancy, somewhere.com, 817, Fort Worth, TX, 76110&#10;• 2, Jacobs, Chantel, somewhere.com, 817, Fort Worth, TX, 76112&#10;• 3, Able, Ralph, somewhere.com, 210, San Antonio, TX, 78214&#10;• 4, Baker, Susan, elsewhere.com, 210, San Antonio, TX, 78216&#10;• 5, Eagleton, Sam, elsewhere.com, 210, San Antonio, TX, 78218&#10;• 6, Foxtrot, Kathy, somev.here.com, 972, Dallas, TX, 75220&#10;• 7, George, Sally, somev.here.com, 972, Dallas, TX, 75223&#10;• 8, Hullett, Shawn, elsewhere.com, 972, Dallas, TX, 75224&#10;• 9, Pearson, Bobbi, elsewhere, com, 512, Austin, TX, 78710&#10;• 10, Ranger, Terry, somev.here.com, 512, Austin, TX, 78712&#10;• 11, Tyler, Jenny, somewhere.com, 972, Dallas, TX, 75225&#10;• 12, Wayne, Joan, elsewhere.com, 817, Fort Worth, TX, 76115"/>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7952"/>
          <a:stretch/>
        </p:blipFill>
        <p:spPr bwMode="auto">
          <a:xfrm>
            <a:off x="524349" y="2735224"/>
            <a:ext cx="3904797" cy="161111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The data in the sequence of columns are:&#10;• BKOOl, Book, Kitchen Remodeling Basics For Everyone&#10;• BKOO2, Book, Advanced Kitchen Remodeling For Everyone&#10;• BK003, Book, Kitchen Remodeling Dallas Style For Everyone&#10;• VBOOl, Video Companion, Kitchen Remodeling Basics Video Companion&#10;• VB002, Video Companion, Advanced Kitchen Remodeling Video Companion&#10;• VB003, Video Companion, Kitchen Remodeling Dallas Style Video Companion&#10;• VKOO1, Video, Kitchen Remodeling Basics&#10;• VK002, Video, Advanced Kitchen Remodeling&#10;• VK003, Video, Kitchen Remodeling Dallas Style&#10;• VK004, Video, Heather Sweeney Seminar Live in Dalas on 25-OCT-17"/>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8542"/>
          <a:stretch/>
        </p:blipFill>
        <p:spPr bwMode="auto">
          <a:xfrm>
            <a:off x="514070" y="4410624"/>
            <a:ext cx="3904797" cy="153103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The data in the sequence of columns in the table are:&#10;• 43388, 3, VBOO1, 1, 7.99, 7.99&#10;• 43388, 3, VK001, 1, 14.95, 14.95&#10;• 43398, 4, BKOO1, 1, 24.95, 24.95&#10;• 43398, 4, VBOO1, 1, 7.99, 7.99&#10;• 43398, 4, VK001, 1, 14.95, 14.95&#10;• 43454, 7, VK004, 1, 24.95, 24.95&#10;• 43549, 4, BK002, 1, 24.95, 24.95&#10;• 43549, 4, VKO02, 1, 14.95, 14.95&#10;• 43549, 4, VKO04, 1, 24.95, 24.95&#10;• 43551, 6, BK002, 1, 24.95, 24.95&#10;• 43551, 6, VBO03, 1, 9.99, 9.99&#10;• 43551, 6, VK002, 1, 14.95, 14.95&#10;• 43551, 6, VK003, 1, 19.95, 19.95&#10;• 43551, 6, VK004, 1, 24.95, 24.95&#10;• 43551, 7, BKOOl, 1, 24.95, 24.95&#10;• 43551, 7, BKO02, 1, 24.95, 24.95&#10;• 43551, 7, VKO03, 1, 19.95, 19.95&#10;• 43551, 7, VK004, 1, 24.95, 24.95&#10;• 43555, 9, BKOO1, 1, 24.95, 24.95&#10;• 43555, 9, VBOO1, 1, 7.99, 7.99&#10;• 43555, 9, VKOO1, 1, 14.95, 14.95&#10;• 43558, 11, VBO03, 2, 9.99, 19.98&#10;• 43558, 11, VKO03, 2, 19.95, 39.9&#10;• 43558, 11, VKO04, 2, 24.95, 49.9&#10;• 43563, 1, BKOO1, 1, 24.95, 24.95&#10;• 43563, 1, VBOO1, 1, 7.99, 7.99&#10;• 43563, 1, VK001, 1, 14.95, 14.95&#10;• 43563, 5, BKOO1, 1, 24.95, 24.95&#10;• 43563, 5, VBOO1, 1, 7.99, 7.99&#10;• 43563, 5, VKOO1, 1, 14.95, 14.95&#10;• 43578, 3, BKOO1, 1, 24.95, 24.95&#10;• 43592, 9, VEO02, 1, 7.99, 7.99&#10;• 43592, 9, VK002, 1, 14.95, 14.95&#10;• 43606, 8, VB003, 1, 9.99, 9.99&#10;• 43606, 8, VK003, 1, 19.95, 19.95&#10;• 43606, 8, VK004, 1, 24.95, 24.95&#10;• 43621, 3, BK002, 1, 24.95, 24.95&#10;• 43621, 3, VBOO1, 1, 7.99, 7.99&#10;• 43621, 3, VBO02, 2, 7.99, 15.98&#10;• 43621, 3, VKOO1, 1, 14.95, 14.95&#10;• 43621, 3, VK002, 2, 14.95, 29.9&#10;• 43621, 11, VEO02, 2, 7.99, 15.98&#10;• 43621, 11, VK002, 2, 14.95, 29.9&#10;• 43621, 12, BK002, 1, 24.95, 24.95&#10;• 43621, 12, VBO03, 1, 9.99, 9.99&#10;• 43621, 12, VK002, 1, 14.95, 14.95&#10;• 43621, 12, VK003, 1, 19.95, 19.95&#10;• 0.53621, 12, YK004, 1, 24.95, 24.95"/>
          <p:cNvPicPr>
            <a:picLocks noChangeAspect="1" noChangeArrowheads="1"/>
          </p:cNvPicPr>
          <p:nvPr/>
        </p:nvPicPr>
        <p:blipFill rotWithShape="1">
          <a:blip r:embed="rId6">
            <a:extLst>
              <a:ext uri="{28A0092B-C50C-407E-A947-70E740481C1C}">
                <a14:useLocalDpi xmlns:a14="http://schemas.microsoft.com/office/drawing/2010/main" val="0"/>
              </a:ext>
            </a:extLst>
          </a:blip>
          <a:srcRect b="2735"/>
          <a:stretch/>
        </p:blipFill>
        <p:spPr bwMode="auto">
          <a:xfrm>
            <a:off x="5516707" y="710530"/>
            <a:ext cx="2551121" cy="527891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457200" y="6057900"/>
            <a:ext cx="8153400" cy="246221"/>
          </a:xfrm>
        </p:spPr>
        <p:txBody>
          <a:bodyPr wrap="square">
            <a:noAutofit/>
          </a:bodyPr>
          <a:lstStyle/>
          <a:p>
            <a:pPr marL="0" indent="0">
              <a:buNone/>
            </a:pPr>
            <a:r>
              <a:rPr lang="en-US" dirty="0"/>
              <a:t>Oracle MySQL Community Server 8.0, Oracle Corporation</a:t>
            </a:r>
          </a:p>
        </p:txBody>
      </p:sp>
    </p:spTree>
    <p:extLst>
      <p:ext uri="{BB962C8B-B14F-4D97-AF65-F5344CB8AC3E}">
        <p14:creationId xmlns:p14="http://schemas.microsoft.com/office/powerpoint/2010/main" val="35996302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en-US" sz="3600" dirty="0">
                <a:latin typeface="+mj-lt"/>
              </a:rPr>
              <a:t>A Query to Summarize Products Sold by Customer and Product</a:t>
            </a:r>
          </a:p>
        </p:txBody>
      </p:sp>
      <p:sp>
        <p:nvSpPr>
          <p:cNvPr id="3" name="Content Placeholder 2"/>
          <p:cNvSpPr>
            <a:spLocks noGrp="1"/>
          </p:cNvSpPr>
          <p:nvPr>
            <p:ph idx="1"/>
          </p:nvPr>
        </p:nvSpPr>
        <p:spPr>
          <a:xfrm>
            <a:off x="457200" y="1314450"/>
            <a:ext cx="8153400" cy="94297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the basic concepts of business intelligence (</a:t>
            </a:r>
            <a:r>
              <a:rPr lang="en-US" sz="2800" b="1" spc="-350" dirty="0" smtClean="0">
                <a:solidFill>
                  <a:srgbClr val="007FA3"/>
                </a:solidFill>
              </a:rPr>
              <a:t>B </a:t>
            </a:r>
            <a:r>
              <a:rPr lang="en-US" sz="2800" b="1" dirty="0" smtClean="0">
                <a:solidFill>
                  <a:srgbClr val="007FA3"/>
                </a:solidFill>
              </a:rPr>
              <a:t>I</a:t>
            </a:r>
            <a:r>
              <a:rPr lang="en-US" sz="2800" b="1" dirty="0">
                <a:solidFill>
                  <a:srgbClr val="007FA3"/>
                </a:solidFill>
              </a:rPr>
              <a:t>) systems</a:t>
            </a:r>
            <a:endParaRPr lang="en-IN" sz="2800" b="1" dirty="0">
              <a:solidFill>
                <a:srgbClr val="007FA3"/>
              </a:solidFill>
            </a:endParaRPr>
          </a:p>
        </p:txBody>
      </p:sp>
      <p:sp>
        <p:nvSpPr>
          <p:cNvPr id="4" name="Content Placeholder 3"/>
          <p:cNvSpPr>
            <a:spLocks noGrp="1"/>
          </p:cNvSpPr>
          <p:nvPr>
            <p:ph idx="13"/>
          </p:nvPr>
        </p:nvSpPr>
        <p:spPr>
          <a:xfrm>
            <a:off x="457200" y="2438400"/>
            <a:ext cx="8153400" cy="753308"/>
          </a:xfrm>
        </p:spPr>
        <p:txBody>
          <a:bodyPr>
            <a:noAutofit/>
          </a:bodyPr>
          <a:lstStyle/>
          <a:p>
            <a:pPr marL="285750" indent="-285750"/>
            <a:r>
              <a:rPr lang="en-US" sz="2200" dirty="0"/>
              <a:t>The following SQL code is used to summarize products sold by Customer and Product</a:t>
            </a:r>
            <a:endParaRPr lang="en-IN" sz="2200" dirty="0" smtClean="0"/>
          </a:p>
        </p:txBody>
      </p:sp>
      <p:pic>
        <p:nvPicPr>
          <p:cNvPr id="1026" name="Picture 2" descr="The following text is given in the image:&#10;Line 1: Forward slash asterisk space asterisk asterisk asterisk SQL hyphen QUERY hyphen CH07 hyphen 01 asterisk asterisk asterisk space asterisk&#10;Line 2: SELECT C.CustoinerTD, C.CustoifterName, P.ProductNumber, &#10;P.ProductName, SUM open parenthesis PS . Quantity close parenthesis  AS TotalQuantity &#10;Line 3: FROM CUSTOMER C, PRODUCT underscore SALES PS, PRODUCT P&#10;Line 4: WHERE  C.CustomerID equals PS. CustiomerID&#10;Line 5: AND  P.ProductNumber equals PS.ProductNumber&#10;Line 6: GROUP  BY C.CustomerlD, C.CustomerName,P.ProductNumber,&#10;  P.ProductName&#10;Line 5: ORDER BY  C.CustomerlD, P.ProductNumber semicolon.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282767"/>
            <a:ext cx="7943480" cy="3024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333085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7175"/>
            <a:ext cx="8153400" cy="647700"/>
          </a:xfrm>
        </p:spPr>
        <p:txBody>
          <a:bodyPr wrap="square" anchor="ctr">
            <a:noAutofit/>
          </a:bodyPr>
          <a:lstStyle/>
          <a:p>
            <a:r>
              <a:rPr lang="en-US" sz="2000" dirty="0" smtClean="0"/>
              <a:t>Figure 7.12 </a:t>
            </a:r>
            <a:r>
              <a:rPr lang="en-US" sz="2000" dirty="0"/>
              <a:t>The </a:t>
            </a:r>
            <a:r>
              <a:rPr lang="en-US" sz="2000" spc="-250" dirty="0" smtClean="0"/>
              <a:t>H S D – D </a:t>
            </a:r>
            <a:r>
              <a:rPr lang="en-US" sz="2000" dirty="0" smtClean="0"/>
              <a:t>W </a:t>
            </a:r>
            <a:r>
              <a:rPr lang="en-US" sz="2000" dirty="0"/>
              <a:t>Query Results: Summarize Product Units Sold by Customer and Product</a:t>
            </a:r>
          </a:p>
        </p:txBody>
      </p:sp>
      <p:pic>
        <p:nvPicPr>
          <p:cNvPr id="14338" name="Picture 2" descr="The data in the order of columns in the table are;&#10;• 1, Jacobs, Nancy, BK001, Kitchen Remodeling Basics For Everyone, 1&#10;• 1, Jacobs, Nancy, VBOO1, Kitchen Remodeling Basics Video Companion, 1&#10;• 1, Jacobs, Nancy, VK001, Kitchen Remodeling Basics, 1&#10;• 3, Able, Ralph, BK001, Kitchen Remodeling Basics For Everyone, 1&#10;• 3, Able, Ralph, BK002, Advanced Kitchen Remodeling For Everyone, 1&#10;• 3, Able, Ralph, VBOO1, Kitchen Remodeling Basics Video Companion, 2&#10;• 3, Able, Ralph, VB002, Advanced Kitchen Remodeling Video Companion, 2&#10;• 3, Able, Ralph, VK001, Kitchen Remodeling Basics, 2&#10;• 3, Able, Ralph, VK002, Advanced Kitchen Remodeling, 2&#10;• 4, Baker, Susan, BK001, Kitchen Remodeling Basics For Everyone, 1&#10;• 4, Baker, Susan, BK002, Advanced Kitchen Remodeling For Everyone, 1&#10;• 4, Baker, Susan, VBOO1, Kitchen Remodeling Basics Video Companion, 1&#10;• 4, Baker, Susan, VK001, Kitchen Remodeling Basics, 1&#10;• 4, Baker, Susan, VK002, Advanced Kitchen Remodeling, 1&#10;• 4, Baker, Susan, VK004, Heather Sweeney Seminar Live in Dallas on 25-OCT-17, 1&#10;• 5, Eagle ton, Sam, BK001, Kitchen Remodeling Basics For Everyone, 1&#10;• 5, Eagleton, Sam, VBOO1, Kitchen Remodeling Basics Video Companion, 1&#10;• 5, Eagleton, Sam, VK001, Kitchen Remodeling Basics, 1&#10;• 6, Foxtrot, Kathy, BK002, Advanced Kitchen Remodeling For Everyone, 1&#10;• 6, Foxtrot, Kathy, VB003, Kitchen Remodeling DaBas Style Video Companion, 1&#10;• 6, Foxtrot, Kathy, VK002, Advanced Kitchen Remodeling, 1&#10;• 6, Foxtrot, Kathy, VK003, Kitchen Remodeling Dalas Style, 1&#10;• 6, Foxtrot, Kathy, VK004, Heather Sweeney Seminar Live in Dallas on 25-OCT-17, 1&#10;• 7, George, Sally, BK001, Kitchen Remodeling Basics For Everyone, 1&#10;• 7, George, Sally, BK002, Advanced Kitchen Remodeling For Everyone, 1&#10;• 7, George, Sally, VK003, Kitchen Remodeling Dallas Style, 1&#10;• 7, George, Sally, VK004, Heather Sweeney Seminar Live in Dallas on 25-OCT-17, 2&#10;• 8, HuBett, Shawn, VB003, Kitchen Remodeling Dates Style Video Companion, 1&#10;• 8, HuBett, Shawn, VK003, Kitchen Remodeling Dates Style, 1&#10;• 8, HuBett, Shawn, VK004, Heather Sweeney Seminar Live in Dallas on 25-OCT-17, 1&#10;• 9, Pearson, Bobbi, BK001, Kitchen Remodeling Basics For Everyone, 1&#10;• 9, Pearson, Bobbi, VBOO1, Kitchen Remodeling Basics Video Companion, 1&#10;• 9, Pearson, Bobbi, VB002, Advanced Kitchen Remodeling Video Companion, 1&#10;• 9, Pearson, Bobbi, VK001, Kitchen Remodeling Basics, 1&#10;• 9, Pearson, Bobbi, VK002, Advanced Kitchen Remodeling, 1&#10;• 11, Tyler, Jenny, VB002, Advanced Kitchen Remodeling Video Companion, 2&#10;• 11, Tyler, Jenny, VB003, Kitchen Remodeling Dates Style Video Companion, 2&#10;• 11, Tyler, Jenny, VK002, Advanced Kitchen Remodeling, 2&#10;• 11, Tyler, Jenny, VK003, Kitchen Remodeling Dates Style, 2&#10;• 11, Tyler, Jenny, VK004, Heather Sweeney Seminar Live in Dallas on 25-OCT-17, 2&#10;• 12, Wayne, Joan, BK002, Advanced Kitchen Remodeling For Everyone, 1&#10;• 12, Wayne, Joan, VB003, Kitchen Remodeling Dates Style Video Companion, 1&#10;• 12, Wayne, Joan, VK002, Advanced Kitchen Remodeling, 1&#10;• 12, Wayne, Joan, VK003, Kitchen Remodeling Dates Style, 1&#10;• 12, Wayne, Joan, VK004, Heather Sweeney Seminar Live in Dallas on 25-OCT-17, 1"/>
          <p:cNvPicPr>
            <a:picLocks noChangeAspect="1" noChangeArrowheads="1"/>
          </p:cNvPicPr>
          <p:nvPr/>
        </p:nvPicPr>
        <p:blipFill rotWithShape="1">
          <a:blip r:embed="rId3">
            <a:extLst>
              <a:ext uri="{28A0092B-C50C-407E-A947-70E740481C1C}">
                <a14:useLocalDpi xmlns:a14="http://schemas.microsoft.com/office/drawing/2010/main" val="0"/>
              </a:ext>
            </a:extLst>
          </a:blip>
          <a:srcRect b="3125"/>
          <a:stretch/>
        </p:blipFill>
        <p:spPr bwMode="auto">
          <a:xfrm>
            <a:off x="2623005" y="1035865"/>
            <a:ext cx="3876882" cy="480733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457200" y="5972175"/>
            <a:ext cx="8153400" cy="342900"/>
          </a:xfrm>
        </p:spPr>
        <p:txBody>
          <a:bodyPr wrap="square">
            <a:noAutofit/>
          </a:bodyPr>
          <a:lstStyle/>
          <a:p>
            <a:pPr marL="0" indent="0">
              <a:buNone/>
            </a:pPr>
            <a:r>
              <a:rPr lang="en-US" dirty="0"/>
              <a:t>Oracle MySQL Community Server 8.0, Oracle Corporation</a:t>
            </a:r>
          </a:p>
        </p:txBody>
      </p:sp>
    </p:spTree>
    <p:extLst>
      <p:ext uri="{BB962C8B-B14F-4D97-AF65-F5344CB8AC3E}">
        <p14:creationId xmlns:p14="http://schemas.microsoft.com/office/powerpoint/2010/main" val="1653774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482"/>
            <a:ext cx="8153400" cy="1149668"/>
          </a:xfrm>
        </p:spPr>
        <p:txBody>
          <a:bodyPr wrap="square" anchor="ctr">
            <a:noAutofit/>
          </a:bodyPr>
          <a:lstStyle/>
          <a:p>
            <a:r>
              <a:rPr lang="en-US" dirty="0" smtClean="0"/>
              <a:t>Figure 7.13 </a:t>
            </a:r>
            <a:r>
              <a:rPr lang="en-US" dirty="0"/>
              <a:t>The Two-Dimensional </a:t>
            </a:r>
            <a:r>
              <a:rPr lang="en-US" dirty="0" smtClean="0"/>
              <a:t>ProductNumber-CustomerID </a:t>
            </a:r>
            <a:r>
              <a:rPr lang="en-US" dirty="0"/>
              <a:t>Matrix</a:t>
            </a:r>
          </a:p>
        </p:txBody>
      </p:sp>
      <p:pic>
        <p:nvPicPr>
          <p:cNvPr id="15362" name="Picture 2" descr="The CustomerID is listed from 1 to 12 as columns. The below ProductNUmber is listed as rows.&#10;• BK001&#10;• BK002&#10;• VB001&#10;• VB002&#10;• VB003&#10;• VK001&#10;• VK002&#10;• VK003&#10;• VK004&#10;&#10;Each cell shows the total quantity of each product that has been purchased by each customer. Few sample data for Product Number: BK001 is as below in the sequence of data value in the cell and CustomerID .&#10;• 1,1; 3,1; 4,1; 7,1; 9,1; 12,1&#10;• 3,1; 4,1; 6,1; 7,1; 12,1&#10;• 1,1; 3,2; 4,1; 5,1; 9,1"/>
          <p:cNvPicPr>
            <a:picLocks noChangeAspect="1" noChangeArrowheads="1"/>
          </p:cNvPicPr>
          <p:nvPr/>
        </p:nvPicPr>
        <p:blipFill rotWithShape="1">
          <a:blip r:embed="rId3">
            <a:extLst>
              <a:ext uri="{28A0092B-C50C-407E-A947-70E740481C1C}">
                <a14:useLocalDpi xmlns:a14="http://schemas.microsoft.com/office/drawing/2010/main" val="0"/>
              </a:ext>
            </a:extLst>
          </a:blip>
          <a:srcRect b="16821"/>
          <a:stretch/>
        </p:blipFill>
        <p:spPr bwMode="auto">
          <a:xfrm>
            <a:off x="574855" y="1447800"/>
            <a:ext cx="7993510" cy="1409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6728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8935"/>
            <a:ext cx="8153400" cy="1694140"/>
          </a:xfrm>
        </p:spPr>
        <p:txBody>
          <a:bodyPr wrap="square" anchor="ctr">
            <a:noAutofit/>
          </a:bodyPr>
          <a:lstStyle/>
          <a:p>
            <a:r>
              <a:rPr lang="en-US" dirty="0" smtClean="0"/>
              <a:t>Figure 7.14 </a:t>
            </a:r>
            <a:r>
              <a:rPr lang="en-US" dirty="0"/>
              <a:t>The Three-Dimensional </a:t>
            </a:r>
            <a:r>
              <a:rPr lang="en-US" dirty="0" smtClean="0"/>
              <a:t>Time-ProductNumber-CustomerID </a:t>
            </a:r>
            <a:r>
              <a:rPr lang="en-US" dirty="0"/>
              <a:t>Cube</a:t>
            </a:r>
          </a:p>
        </p:txBody>
      </p:sp>
      <p:pic>
        <p:nvPicPr>
          <p:cNvPr id="16386" name="Picture 2" descr="The cube shows multiple squares on each sides segmented for each value of the three dimensions.&#10;1. CustomerID is on the horizontal dimension data ranging from 1 to 12, with each cube representing a single value.&#10;2. ProductNumber is on the vertical dimension with below data values from top to bottom for each cube. Each cell will show the total quantity of each product that has been purchased by each customer on a speciﬁc date.&#10;• BK001&#10;• BK002&#10;• VB001, third column has value 1.&#10;• VB002&#10;• VB003&#10;• VK001, third column has value 1.&#10;• VK002&#10;• VK003&#10;• VK004&#10;3. The third dimension of cube is represented by time."/>
          <p:cNvPicPr>
            <a:picLocks noChangeAspect="1" noChangeArrowheads="1"/>
          </p:cNvPicPr>
          <p:nvPr/>
        </p:nvPicPr>
        <p:blipFill rotWithShape="1">
          <a:blip r:embed="rId3">
            <a:extLst>
              <a:ext uri="{28A0092B-C50C-407E-A947-70E740481C1C}">
                <a14:useLocalDpi xmlns:a14="http://schemas.microsoft.com/office/drawing/2010/main" val="0"/>
              </a:ext>
            </a:extLst>
          </a:blip>
          <a:srcRect b="7359"/>
          <a:stretch/>
        </p:blipFill>
        <p:spPr bwMode="auto">
          <a:xfrm>
            <a:off x="575245" y="2209800"/>
            <a:ext cx="7993510" cy="3341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299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en-US" dirty="0" smtClean="0"/>
              <a:t>Figure 7.15 </a:t>
            </a:r>
            <a:r>
              <a:rPr lang="en-US" dirty="0"/>
              <a:t>The </a:t>
            </a:r>
            <a:r>
              <a:rPr lang="en-US" spc="-500" dirty="0" smtClean="0"/>
              <a:t>H S D – D </a:t>
            </a:r>
            <a:r>
              <a:rPr lang="en-US" dirty="0" smtClean="0"/>
              <a:t>W </a:t>
            </a:r>
            <a:r>
              <a:rPr lang="en-US" dirty="0"/>
              <a:t>Star Schema Extended for </a:t>
            </a:r>
            <a:r>
              <a:rPr lang="en-US" spc="-500" dirty="0" smtClean="0"/>
              <a:t>R F </a:t>
            </a:r>
            <a:r>
              <a:rPr lang="en-US" dirty="0" smtClean="0"/>
              <a:t>M </a:t>
            </a:r>
            <a:r>
              <a:rPr lang="en-US" dirty="0"/>
              <a:t>Analysis</a:t>
            </a:r>
          </a:p>
        </p:txBody>
      </p:sp>
      <p:pic>
        <p:nvPicPr>
          <p:cNvPr id="17410" name="Picture 2" descr="Below are table definitions.&#10;Product:&#10;• Product Number CHAR (35) which is the primary key&#10;• Product Type CHAR (25)&#10;• Product Name VARCHAR (75)&#10;&#10;Product Sales&#10;• TimeID INT (11) which is the primary key or foreign key&#10;• CustomerID INT (110) which is the primary key or foreign key&#10;• Product Number CHAR (35) which is the primary key or foreign key&#10;• Quantity INT (11)&#10;• UnitPrice DECIMAL (9, 2)&#10;• Total DECIMAL (9, 2)&#10;&#10;Customer&#10;• CustomerID INT (11)&#10;• Customer Name CHAR (75)&#10;• EmailDomain VACHAR (100)&#10;• PhoneAreaCode CHAR (6)&#10;• City CHAR (35)&#10;• State CHAR(2)&#10;• ZIP CHAR (10)&#10;Timeline&#10;• TimeID INT (11) which is the Primary Key&#10;• Date DATE&#10;• MonthID INT (11)&#10;• Month Text CHAR (15)&#10;• QuarterID INT (11)&#10;• QuarterText CHAR (10)&#10;• Year CHAR (10)&#10;&#10;Sales_for_rtm&#10;• TimeID (11) which is the primary key or foreign key&#10;• CustomerID INT (11) which is the primary key or foreign key&#10;• InvoiceNumber INT (11) which is the primary key&#10;• Pre Tax Total Scale DECIMAL (9, 2)&#10;&#10;Link Relationships between tables:&#10;A mandatory-one-to-mandatory-many link exists for each of the below set of tables. &#10;• From Product to Product_Sales.&#10;• From Timeline to Product_Sales.&#10;• From Customer to Product_Sales.&#10;• From Sales_for_RFM to Timeline.&#10;• From Sales_for_RFM to Customer."/>
          <p:cNvPicPr>
            <a:picLocks noChangeAspect="1" noChangeArrowheads="1"/>
          </p:cNvPicPr>
          <p:nvPr/>
        </p:nvPicPr>
        <p:blipFill rotWithShape="1">
          <a:blip r:embed="rId3">
            <a:extLst>
              <a:ext uri="{28A0092B-C50C-407E-A947-70E740481C1C}">
                <a14:useLocalDpi xmlns:a14="http://schemas.microsoft.com/office/drawing/2010/main" val="0"/>
              </a:ext>
            </a:extLst>
          </a:blip>
          <a:srcRect b="3776"/>
          <a:stretch/>
        </p:blipFill>
        <p:spPr bwMode="auto">
          <a:xfrm>
            <a:off x="1721449" y="1363726"/>
            <a:ext cx="5691343" cy="449829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457200" y="5943600"/>
            <a:ext cx="8153400" cy="342900"/>
          </a:xfrm>
        </p:spPr>
        <p:txBody>
          <a:bodyPr wrap="square">
            <a:noAutofit/>
          </a:bodyPr>
          <a:lstStyle/>
          <a:p>
            <a:pPr marL="0" indent="0">
              <a:buNone/>
            </a:pPr>
            <a:r>
              <a:rPr lang="en-US" dirty="0"/>
              <a:t>Oracle MySQL Community Server 8.0, Oracle Corporation</a:t>
            </a:r>
          </a:p>
        </p:txBody>
      </p:sp>
    </p:spTree>
    <p:extLst>
      <p:ext uri="{BB962C8B-B14F-4D97-AF65-F5344CB8AC3E}">
        <p14:creationId xmlns:p14="http://schemas.microsoft.com/office/powerpoint/2010/main" val="3839660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Online Analytical Processing (</a:t>
            </a:r>
            <a:r>
              <a:rPr lang="en-US" sz="3600" spc="-500" dirty="0" smtClean="0">
                <a:latin typeface="+mj-lt"/>
              </a:rPr>
              <a:t>O L A </a:t>
            </a:r>
            <a:r>
              <a:rPr lang="en-US" sz="3600" dirty="0" smtClean="0">
                <a:latin typeface="+mj-lt"/>
              </a:rPr>
              <a:t>P</a:t>
            </a:r>
            <a:r>
              <a:rPr lang="en-US" sz="3600" dirty="0">
                <a:latin typeface="+mj-lt"/>
              </a:rPr>
              <a:t>)</a:t>
            </a:r>
          </a:p>
        </p:txBody>
      </p:sp>
      <p:sp>
        <p:nvSpPr>
          <p:cNvPr id="3" name="Content Placeholder 2"/>
          <p:cNvSpPr>
            <a:spLocks noGrp="1"/>
          </p:cNvSpPr>
          <p:nvPr>
            <p:ph idx="1"/>
          </p:nvPr>
        </p:nvSpPr>
        <p:spPr>
          <a:xfrm>
            <a:off x="457200" y="1038224"/>
            <a:ext cx="8153400" cy="9620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the basic concepts of online analytical processing (</a:t>
            </a:r>
            <a:r>
              <a:rPr lang="en-US" sz="2800" b="1" spc="-350" dirty="0" smtClean="0">
                <a:solidFill>
                  <a:srgbClr val="007FA3"/>
                </a:solidFill>
              </a:rPr>
              <a:t>O L A </a:t>
            </a:r>
            <a:r>
              <a:rPr lang="en-US" sz="2800" b="1" dirty="0" smtClean="0">
                <a:solidFill>
                  <a:srgbClr val="007FA3"/>
                </a:solidFill>
              </a:rPr>
              <a:t>P</a:t>
            </a:r>
            <a:r>
              <a:rPr lang="en-US" sz="2800" b="1" dirty="0">
                <a:solidFill>
                  <a:srgbClr val="007FA3"/>
                </a:solidFill>
              </a:rPr>
              <a:t>)</a:t>
            </a:r>
            <a:endParaRPr lang="en-IN" sz="2800" b="1" dirty="0">
              <a:solidFill>
                <a:srgbClr val="007FA3"/>
              </a:solidFill>
            </a:endParaRPr>
          </a:p>
        </p:txBody>
      </p:sp>
      <p:sp>
        <p:nvSpPr>
          <p:cNvPr id="4" name="Content Placeholder 3"/>
          <p:cNvSpPr>
            <a:spLocks noGrp="1"/>
          </p:cNvSpPr>
          <p:nvPr>
            <p:ph idx="13"/>
          </p:nvPr>
        </p:nvSpPr>
        <p:spPr>
          <a:xfrm>
            <a:off x="457200" y="2209800"/>
            <a:ext cx="8153400" cy="3352800"/>
          </a:xfrm>
        </p:spPr>
        <p:txBody>
          <a:bodyPr>
            <a:noAutofit/>
          </a:bodyPr>
          <a:lstStyle/>
          <a:p>
            <a:pPr marL="285750" indent="-285750"/>
            <a:r>
              <a:rPr lang="en-US" sz="2200" b="1" dirty="0">
                <a:solidFill>
                  <a:schemeClr val="bg2"/>
                </a:solidFill>
              </a:rPr>
              <a:t>Online Analytical Processing (</a:t>
            </a:r>
            <a:r>
              <a:rPr lang="en-US" sz="2200" b="1" spc="-300" dirty="0" smtClean="0">
                <a:solidFill>
                  <a:schemeClr val="bg2"/>
                </a:solidFill>
              </a:rPr>
              <a:t>O L A </a:t>
            </a:r>
            <a:r>
              <a:rPr lang="en-US" sz="2200" b="1" dirty="0" smtClean="0">
                <a:solidFill>
                  <a:schemeClr val="bg2"/>
                </a:solidFill>
              </a:rPr>
              <a:t>P</a:t>
            </a:r>
            <a:r>
              <a:rPr lang="en-US" sz="2200" b="1" dirty="0">
                <a:solidFill>
                  <a:schemeClr val="bg2"/>
                </a:solidFill>
              </a:rPr>
              <a:t>)</a:t>
            </a:r>
            <a:r>
              <a:rPr lang="en-US" sz="2200" dirty="0"/>
              <a:t> is a technique for dynamically examining database data:</a:t>
            </a:r>
          </a:p>
          <a:p>
            <a:pPr marL="772668" lvl="1"/>
            <a:r>
              <a:rPr lang="en-US" sz="2200" spc="-300" dirty="0" smtClean="0"/>
              <a:t>O L A </a:t>
            </a:r>
            <a:r>
              <a:rPr lang="en-US" sz="2200" dirty="0" smtClean="0"/>
              <a:t>P </a:t>
            </a:r>
            <a:r>
              <a:rPr lang="en-US" sz="2200" dirty="0"/>
              <a:t>uses arithmetic functions such as Sum and Average</a:t>
            </a:r>
          </a:p>
          <a:p>
            <a:pPr marL="772668" lvl="1"/>
            <a:r>
              <a:rPr lang="en-US" sz="2200" spc="-300" dirty="0" smtClean="0"/>
              <a:t>O L A </a:t>
            </a:r>
            <a:r>
              <a:rPr lang="en-US" sz="2200" dirty="0" smtClean="0"/>
              <a:t>P </a:t>
            </a:r>
            <a:r>
              <a:rPr lang="en-US" sz="2200" dirty="0"/>
              <a:t>uses the dimensional database model</a:t>
            </a:r>
          </a:p>
          <a:p>
            <a:pPr marL="285750" indent="-285750"/>
            <a:r>
              <a:rPr lang="en-US" sz="2200" spc="-300" dirty="0" smtClean="0"/>
              <a:t>O L A </a:t>
            </a:r>
            <a:r>
              <a:rPr lang="en-US" sz="2200" dirty="0" smtClean="0"/>
              <a:t>P </a:t>
            </a:r>
            <a:r>
              <a:rPr lang="en-US" sz="2200" dirty="0"/>
              <a:t>systems produce </a:t>
            </a:r>
            <a:r>
              <a:rPr lang="en-US" sz="2200" b="1" spc="-300" dirty="0" smtClean="0">
                <a:solidFill>
                  <a:schemeClr val="bg2"/>
                </a:solidFill>
              </a:rPr>
              <a:t>O L A </a:t>
            </a:r>
            <a:r>
              <a:rPr lang="en-US" sz="2200" b="1" dirty="0" smtClean="0">
                <a:solidFill>
                  <a:schemeClr val="bg2"/>
                </a:solidFill>
              </a:rPr>
              <a:t>P </a:t>
            </a:r>
            <a:r>
              <a:rPr lang="en-US" sz="2200" b="1" dirty="0">
                <a:solidFill>
                  <a:schemeClr val="bg2"/>
                </a:solidFill>
              </a:rPr>
              <a:t>reports</a:t>
            </a:r>
            <a:r>
              <a:rPr lang="en-US" sz="2200" dirty="0"/>
              <a:t> (also called </a:t>
            </a:r>
            <a:r>
              <a:rPr lang="en-US" sz="2200" spc="-300" dirty="0" smtClean="0"/>
              <a:t>O L A </a:t>
            </a:r>
            <a:r>
              <a:rPr lang="en-US" sz="2200" dirty="0" smtClean="0"/>
              <a:t>P </a:t>
            </a:r>
            <a:r>
              <a:rPr lang="en-US" sz="2200" dirty="0"/>
              <a:t>cube)</a:t>
            </a:r>
          </a:p>
          <a:p>
            <a:pPr marL="772668" lvl="1"/>
            <a:r>
              <a:rPr lang="en-US" sz="2200" dirty="0"/>
              <a:t>An </a:t>
            </a:r>
            <a:r>
              <a:rPr lang="en-US" sz="2200" spc="-300" dirty="0" smtClean="0"/>
              <a:t>O L A </a:t>
            </a:r>
            <a:r>
              <a:rPr lang="en-US" sz="2200" dirty="0" smtClean="0"/>
              <a:t>P </a:t>
            </a:r>
            <a:r>
              <a:rPr lang="en-US" sz="2200" dirty="0"/>
              <a:t>report uses inputs call </a:t>
            </a:r>
            <a:r>
              <a:rPr lang="en-US" sz="2200" i="1" dirty="0"/>
              <a:t>dimensions</a:t>
            </a:r>
          </a:p>
          <a:p>
            <a:pPr marL="772668" lvl="1"/>
            <a:r>
              <a:rPr lang="en-US" sz="2200" dirty="0"/>
              <a:t>An </a:t>
            </a:r>
            <a:r>
              <a:rPr lang="en-US" sz="2200" spc="-300" dirty="0" smtClean="0"/>
              <a:t>O L A </a:t>
            </a:r>
            <a:r>
              <a:rPr lang="en-US" sz="2200" dirty="0" smtClean="0"/>
              <a:t>P </a:t>
            </a:r>
            <a:r>
              <a:rPr lang="en-US" sz="2200" dirty="0"/>
              <a:t>report calculates outputs called </a:t>
            </a:r>
            <a:r>
              <a:rPr lang="en-US" sz="2200" i="1" dirty="0"/>
              <a:t>measures</a:t>
            </a:r>
          </a:p>
          <a:p>
            <a:pPr marL="772668" lvl="1"/>
            <a:r>
              <a:rPr lang="en-US" sz="2200" i="1" dirty="0"/>
              <a:t>Excel PivotTables</a:t>
            </a:r>
            <a:r>
              <a:rPr lang="en-US" sz="2200" dirty="0"/>
              <a:t> can be used to create </a:t>
            </a:r>
            <a:r>
              <a:rPr lang="en-US" sz="2200" spc="-300" dirty="0" smtClean="0"/>
              <a:t>O L A </a:t>
            </a:r>
            <a:r>
              <a:rPr lang="en-US" sz="2200" dirty="0" smtClean="0"/>
              <a:t>P reports</a:t>
            </a:r>
          </a:p>
        </p:txBody>
      </p:sp>
    </p:spTree>
    <p:extLst>
      <p:ext uri="{BB962C8B-B14F-4D97-AF65-F5344CB8AC3E}">
        <p14:creationId xmlns:p14="http://schemas.microsoft.com/office/powerpoint/2010/main" val="3055748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spc="-500" dirty="0" smtClean="0">
                <a:latin typeface="+mj-lt"/>
              </a:rPr>
              <a:t>S Q </a:t>
            </a:r>
            <a:r>
              <a:rPr lang="en-US" sz="3600" dirty="0" smtClean="0">
                <a:latin typeface="+mj-lt"/>
              </a:rPr>
              <a:t>L </a:t>
            </a:r>
            <a:r>
              <a:rPr lang="en-US" sz="3600" dirty="0">
                <a:latin typeface="+mj-lt"/>
              </a:rPr>
              <a:t>Query for </a:t>
            </a:r>
            <a:r>
              <a:rPr lang="en-US" sz="3600" spc="-500" dirty="0" smtClean="0">
                <a:latin typeface="+mj-lt"/>
              </a:rPr>
              <a:t>O L A </a:t>
            </a:r>
            <a:r>
              <a:rPr lang="en-US" sz="3600" dirty="0" smtClean="0">
                <a:latin typeface="+mj-lt"/>
              </a:rPr>
              <a:t>P </a:t>
            </a:r>
            <a:r>
              <a:rPr lang="en-US" sz="3600" dirty="0">
                <a:latin typeface="+mj-lt"/>
              </a:rPr>
              <a:t>Data</a:t>
            </a:r>
          </a:p>
        </p:txBody>
      </p:sp>
      <p:sp>
        <p:nvSpPr>
          <p:cNvPr id="3" name="Content Placeholder 2"/>
          <p:cNvSpPr>
            <a:spLocks noGrp="1"/>
          </p:cNvSpPr>
          <p:nvPr>
            <p:ph idx="1"/>
          </p:nvPr>
        </p:nvSpPr>
        <p:spPr>
          <a:xfrm>
            <a:off x="457200" y="1038224"/>
            <a:ext cx="8153400" cy="9620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the basic concepts of online analytical processing (</a:t>
            </a:r>
            <a:r>
              <a:rPr lang="en-US" sz="2800" b="1" spc="-350" dirty="0" smtClean="0">
                <a:solidFill>
                  <a:srgbClr val="007FA3"/>
                </a:solidFill>
              </a:rPr>
              <a:t>O L A </a:t>
            </a:r>
            <a:r>
              <a:rPr lang="en-US" sz="2800" b="1" dirty="0" smtClean="0">
                <a:solidFill>
                  <a:srgbClr val="007FA3"/>
                </a:solidFill>
              </a:rPr>
              <a:t>P</a:t>
            </a:r>
            <a:r>
              <a:rPr lang="en-US" sz="2800" b="1" dirty="0">
                <a:solidFill>
                  <a:srgbClr val="007FA3"/>
                </a:solidFill>
              </a:rPr>
              <a:t>)</a:t>
            </a:r>
            <a:endParaRPr lang="en-IN" sz="2800" b="1" dirty="0">
              <a:solidFill>
                <a:srgbClr val="007FA3"/>
              </a:solidFill>
            </a:endParaRPr>
          </a:p>
        </p:txBody>
      </p:sp>
      <p:pic>
        <p:nvPicPr>
          <p:cNvPr id="18435" name="Picture 3" descr="The following text is given in the image:&#10;Line 1: Forward slash asterisk space asterisk asterisk asterisk SQL hyphen QUERY hyphen CH07 hyphen 02 asterisk asterisk asterisk space asterisk forward slash&#10;Line 2: SELECT C.CustomerlD, CustomerName, C.City, P.ProductNumber,&#10;P.ProductName, T.Year, T.QuarterText, SUM open parenthesis PS.Quantity close parenthesis &#10;AS TotalQuantity&#10;Line 3: FROM CUSTOMER C, PRODUCT underscore SALES PS, PRODUCT P, TIMELINE T&#10;Line 4: WHERE C.CustomerlD equals PS.CustomerlD&#10;Line 5: AND P.ProductNumber equals PS.ProductNumber AND T.TimelD equals PS.TimelD&#10;Line 6: GROUP BY C.CustomerlD, C.CustomerName, C.City,P.ProductNumber, &#10;P.ProductName, T.QuarterText, T.Year&#10;Line 7: ORDER BY C.CustomerName, T.Year, T.QuarterText semicolon&#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38" y="2200275"/>
            <a:ext cx="7991475" cy="2962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08883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SQL View for </a:t>
            </a:r>
            <a:r>
              <a:rPr lang="en-US" sz="3600" spc="-400" dirty="0" smtClean="0">
                <a:latin typeface="+mj-lt"/>
              </a:rPr>
              <a:t>O L A </a:t>
            </a:r>
            <a:r>
              <a:rPr lang="en-US" sz="3600" dirty="0" smtClean="0">
                <a:latin typeface="+mj-lt"/>
              </a:rPr>
              <a:t>P </a:t>
            </a:r>
            <a:r>
              <a:rPr lang="en-US" sz="3600" dirty="0">
                <a:latin typeface="+mj-lt"/>
              </a:rPr>
              <a:t>Data</a:t>
            </a:r>
          </a:p>
        </p:txBody>
      </p:sp>
      <p:sp>
        <p:nvSpPr>
          <p:cNvPr id="3" name="Content Placeholder 2"/>
          <p:cNvSpPr>
            <a:spLocks noGrp="1"/>
          </p:cNvSpPr>
          <p:nvPr>
            <p:ph idx="1"/>
          </p:nvPr>
        </p:nvSpPr>
        <p:spPr>
          <a:xfrm>
            <a:off x="457200" y="1038224"/>
            <a:ext cx="8153400" cy="9620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the basic concepts of online analytical processing (</a:t>
            </a:r>
            <a:r>
              <a:rPr lang="en-US" sz="2800" b="1" spc="-350" dirty="0" smtClean="0">
                <a:solidFill>
                  <a:srgbClr val="007FA3"/>
                </a:solidFill>
              </a:rPr>
              <a:t>O L A </a:t>
            </a:r>
            <a:r>
              <a:rPr lang="en-US" sz="2800" b="1" dirty="0" smtClean="0">
                <a:solidFill>
                  <a:srgbClr val="007FA3"/>
                </a:solidFill>
              </a:rPr>
              <a:t>P</a:t>
            </a:r>
            <a:r>
              <a:rPr lang="en-US" sz="2800" b="1" dirty="0">
                <a:solidFill>
                  <a:srgbClr val="007FA3"/>
                </a:solidFill>
              </a:rPr>
              <a:t>)</a:t>
            </a:r>
            <a:endParaRPr lang="en-IN" sz="2800" b="1" dirty="0">
              <a:solidFill>
                <a:srgbClr val="007FA3"/>
              </a:solidFill>
            </a:endParaRPr>
          </a:p>
        </p:txBody>
      </p:sp>
      <p:pic>
        <p:nvPicPr>
          <p:cNvPr id="19458" name="Picture 2" descr="The following information is given in the image:&#10;Line 1:  forward slash asterisk space asterisk asterisk asterisk SQL-CREATE-VIEW-CH07-01 asterisk asterisk asterisk space asterisk forward slash&#10;Line 2:CREATE VIEW HSDDW Product Sales View AS&#10;Line 3:SELECT C.CustomerlD, C.CustomerName, C.City, P.ProductNumber, P.ProductName, T.Year,T.QuarterText, SUM open parenthesis PS.Quantity close parenthesis AS TotalQuantity&#10;Line 4: FROM CUSTOMER C, PRODUCT_SALES PS, PRODUCT P, TIMELINE T&#10;Line 5:WHERE C.Customer ID = PS.CustomerID&#10;Line 6: AND P.ProductNumber = PS.ProductNumber&#10;Line 7: AND T.TimelD = PS.TimelD&#10;Line 8: GROUP BY C.CustomerlD, C.CustomerName, C.City, P.ProductNumber, P.ProductName, T.QuarterText, T.Yea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013" y="2209800"/>
            <a:ext cx="810577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2497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
            <a:ext cx="8153400" cy="1019175"/>
          </a:xfrm>
        </p:spPr>
        <p:txBody>
          <a:bodyPr wrap="square" anchor="ctr">
            <a:noAutofit/>
          </a:bodyPr>
          <a:lstStyle/>
          <a:p>
            <a:r>
              <a:rPr lang="en-US" sz="3200" dirty="0" smtClean="0"/>
              <a:t>Figure 7.16 </a:t>
            </a:r>
            <a:r>
              <a:rPr lang="en-US" sz="3200" dirty="0"/>
              <a:t>The </a:t>
            </a:r>
            <a:r>
              <a:rPr lang="en-US" sz="3200" spc="-500" dirty="0" smtClean="0"/>
              <a:t>H S </a:t>
            </a:r>
            <a:r>
              <a:rPr lang="en-US" sz="3200" dirty="0" smtClean="0"/>
              <a:t>D-</a:t>
            </a:r>
            <a:r>
              <a:rPr lang="en-US" sz="3200" spc="-500" dirty="0"/>
              <a:t>D </a:t>
            </a:r>
            <a:r>
              <a:rPr lang="en-US" sz="3200" dirty="0" smtClean="0"/>
              <a:t>W </a:t>
            </a:r>
            <a:r>
              <a:rPr lang="en-US" sz="3200" dirty="0"/>
              <a:t>Query for </a:t>
            </a:r>
            <a:r>
              <a:rPr lang="en-US" sz="3200" spc="-450" dirty="0" smtClean="0"/>
              <a:t>O L A </a:t>
            </a:r>
            <a:r>
              <a:rPr lang="en-US" sz="3200" dirty="0" smtClean="0"/>
              <a:t>P </a:t>
            </a:r>
            <a:r>
              <a:rPr lang="en-US" sz="3200" dirty="0"/>
              <a:t>Results: Time-Product-Customer Cube</a:t>
            </a:r>
          </a:p>
        </p:txBody>
      </p:sp>
      <p:pic>
        <p:nvPicPr>
          <p:cNvPr id="20482" name="Picture 2" descr="Few sample data in the table are:&#10;• CustomerlD, 3&#10;• CustomerName, Able, Ralph&#10;• City, San Antonio&#10;• ProductNumber, VK001&#10;• ProductName, Kitchen Remodefing Basics&#10;• Year, 2018&#10;• QuarterText, Qtr3&#10;• TotalQuantity, 1&#10;Row number 2:&#10;• CustomerlD, 3&#10;• CustomerName, Able, Ralph&#10;• City, San Antonio&#10;• ProductNumber, VBOO1&#10;• ProductName, Kitchen Remodehng Basics Video Companion&#10;• Year, 2018&#10;• QuarterText, Qtr3&#10;• TotalQuantity, 1&#10;Row number 3:&#10;• CustomerlD, 3&#10;• Custom erName, Able, Ralph&#10;• City, San Antonio&#10;• ProductNumber, VBOO1&#10;• ProductName, Kitchen Remodeling Basics Video Companion&#10;• Year, 2019&#10;• QuarterText, Qtr2&#10;• TotalQuantity, 1"/>
          <p:cNvPicPr>
            <a:picLocks noChangeAspect="1" noChangeArrowheads="1"/>
          </p:cNvPicPr>
          <p:nvPr/>
        </p:nvPicPr>
        <p:blipFill rotWithShape="1">
          <a:blip r:embed="rId3">
            <a:extLst>
              <a:ext uri="{28A0092B-C50C-407E-A947-70E740481C1C}">
                <a14:useLocalDpi xmlns:a14="http://schemas.microsoft.com/office/drawing/2010/main" val="0"/>
              </a:ext>
            </a:extLst>
          </a:blip>
          <a:srcRect b="2865"/>
          <a:stretch/>
        </p:blipFill>
        <p:spPr bwMode="auto">
          <a:xfrm>
            <a:off x="2327297" y="1230656"/>
            <a:ext cx="4506386" cy="458630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457200" y="5943600"/>
            <a:ext cx="8153400" cy="342900"/>
          </a:xfrm>
        </p:spPr>
        <p:txBody>
          <a:bodyPr wrap="square">
            <a:noAutofit/>
          </a:bodyPr>
          <a:lstStyle/>
          <a:p>
            <a:pPr marL="0" indent="0">
              <a:buNone/>
            </a:pPr>
            <a:r>
              <a:rPr lang="en-US" dirty="0"/>
              <a:t>Oracle MySQL Community Server 8.0, Oracle Corporation</a:t>
            </a:r>
          </a:p>
        </p:txBody>
      </p:sp>
    </p:spTree>
    <p:extLst>
      <p:ext uri="{BB962C8B-B14F-4D97-AF65-F5344CB8AC3E}">
        <p14:creationId xmlns:p14="http://schemas.microsoft.com/office/powerpoint/2010/main" val="3083019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5"/>
            <a:ext cx="8153400" cy="609600"/>
          </a:xfrm>
        </p:spPr>
        <p:txBody>
          <a:bodyPr wrap="square" anchor="ctr">
            <a:noAutofit/>
          </a:bodyPr>
          <a:lstStyle/>
          <a:p>
            <a:r>
              <a:rPr lang="en-US" sz="3600" dirty="0">
                <a:latin typeface="+mj-lt"/>
              </a:rPr>
              <a:t>Big Data</a:t>
            </a:r>
          </a:p>
        </p:txBody>
      </p:sp>
      <p:sp>
        <p:nvSpPr>
          <p:cNvPr id="3" name="Content Placeholder 2"/>
          <p:cNvSpPr>
            <a:spLocks noGrp="1"/>
          </p:cNvSpPr>
          <p:nvPr>
            <p:ph idx="1"/>
          </p:nvPr>
        </p:nvSpPr>
        <p:spPr>
          <a:xfrm>
            <a:off x="457200" y="695324"/>
            <a:ext cx="8153400" cy="8858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the basic concepts of data warehouses and data marts</a:t>
            </a:r>
            <a:endParaRPr lang="en-IN" sz="2800" b="1" dirty="0">
              <a:solidFill>
                <a:srgbClr val="007FA3"/>
              </a:solidFill>
            </a:endParaRPr>
          </a:p>
        </p:txBody>
      </p:sp>
      <p:sp>
        <p:nvSpPr>
          <p:cNvPr id="4" name="Content Placeholder 3"/>
          <p:cNvSpPr>
            <a:spLocks noGrp="1"/>
          </p:cNvSpPr>
          <p:nvPr>
            <p:ph idx="13"/>
          </p:nvPr>
        </p:nvSpPr>
        <p:spPr>
          <a:xfrm>
            <a:off x="457200" y="1752600"/>
            <a:ext cx="8153400" cy="2819400"/>
          </a:xfrm>
        </p:spPr>
        <p:txBody>
          <a:bodyPr>
            <a:noAutofit/>
          </a:bodyPr>
          <a:lstStyle/>
          <a:p>
            <a:pPr marL="285750" indent="-285750"/>
            <a:r>
              <a:rPr lang="en-US" sz="2200" b="1" dirty="0">
                <a:solidFill>
                  <a:schemeClr val="bg2"/>
                </a:solidFill>
              </a:rPr>
              <a:t>Big Data</a:t>
            </a:r>
            <a:r>
              <a:rPr lang="en-US" sz="2200" dirty="0"/>
              <a:t> is the current term for the enormous datasets generated by applications such as search tools like Google and Bing</a:t>
            </a:r>
          </a:p>
          <a:p>
            <a:pPr marL="285750" indent="-285750"/>
            <a:r>
              <a:rPr lang="en-US" sz="2200" dirty="0"/>
              <a:t>Web 2.0 social networks include:</a:t>
            </a:r>
          </a:p>
          <a:p>
            <a:pPr marL="772668" lvl="1"/>
            <a:r>
              <a:rPr lang="en-US" sz="2200" dirty="0"/>
              <a:t>Facebook</a:t>
            </a:r>
          </a:p>
          <a:p>
            <a:pPr marL="772668" lvl="1"/>
            <a:r>
              <a:rPr lang="en-US" sz="2200" dirty="0"/>
              <a:t>LinkedIn</a:t>
            </a:r>
          </a:p>
          <a:p>
            <a:pPr marL="772668" lvl="1"/>
            <a:r>
              <a:rPr lang="en-US" sz="2200" dirty="0"/>
              <a:t>Twitter</a:t>
            </a:r>
            <a:endParaRPr lang="en-IN" sz="2200" dirty="0"/>
          </a:p>
        </p:txBody>
      </p:sp>
    </p:spTree>
    <p:extLst>
      <p:ext uri="{BB962C8B-B14F-4D97-AF65-F5344CB8AC3E}">
        <p14:creationId xmlns:p14="http://schemas.microsoft.com/office/powerpoint/2010/main" val="5534088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153400" cy="1095375"/>
          </a:xfrm>
        </p:spPr>
        <p:txBody>
          <a:bodyPr wrap="square" anchor="ctr">
            <a:noAutofit/>
          </a:bodyPr>
          <a:lstStyle/>
          <a:p>
            <a:r>
              <a:rPr lang="en-US" dirty="0" smtClean="0"/>
              <a:t>Figure 7.17 </a:t>
            </a:r>
            <a:r>
              <a:rPr lang="en-US" dirty="0"/>
              <a:t>The </a:t>
            </a:r>
            <a:r>
              <a:rPr lang="en-US" spc="-500" dirty="0" smtClean="0"/>
              <a:t>H S </a:t>
            </a:r>
            <a:r>
              <a:rPr lang="en-US" dirty="0" smtClean="0"/>
              <a:t>D-</a:t>
            </a:r>
            <a:r>
              <a:rPr lang="en-US" spc="-500" dirty="0"/>
              <a:t>D </a:t>
            </a:r>
            <a:r>
              <a:rPr lang="en-US" dirty="0" smtClean="0"/>
              <a:t>W </a:t>
            </a:r>
            <a:r>
              <a:rPr lang="en-US" spc="-450" dirty="0" smtClean="0"/>
              <a:t>O L A </a:t>
            </a:r>
            <a:r>
              <a:rPr lang="en-US" dirty="0" smtClean="0"/>
              <a:t>P ProductNumber </a:t>
            </a:r>
            <a:r>
              <a:rPr lang="en-US" dirty="0"/>
              <a:t>by City Report</a:t>
            </a:r>
          </a:p>
        </p:txBody>
      </p:sp>
      <p:pic>
        <p:nvPicPr>
          <p:cNvPr id="21506" name="Picture 2" descr="The data is grouped based on categories. The columns for display are selected from pivot table fields on the right side tool box. The PivotTable Fields pane— select the report elements to be displayed here. Following fields are on the toolpanel.&#10;1. Choose fields to add to report: Columns are displayed from the table. CustomerName, City, ProductNumber, year and TotalQuantity are selected.&#10;2. Drag fields between areas below:&#10;Two multi-text boxes, one for Filters and the other for Columns are shown. The Columns contain ProductNumber.&#10;3. Rows: City, CustomerName and Year are selected in the dropdowns.&#10;4. Summation values: Sum of TotalQuantity is selected in the dropdown.&#10;There are two tabs at the bottom. They are,&#10;• The PivotTable is in the HSD-DW PivotTable worksheet &#10;• The data table is in the HSD-DW query results worksheet&#10;The PivotTable report is displayed on the left side and is collapsed to show the count of data. The data is grouped by City by ProductNumber. Also, Sum of Total Quantity, Grand Total data per group are computed."/>
          <p:cNvPicPr>
            <a:picLocks noChangeAspect="1" noChangeArrowheads="1"/>
          </p:cNvPicPr>
          <p:nvPr/>
        </p:nvPicPr>
        <p:blipFill rotWithShape="1">
          <a:blip r:embed="rId3">
            <a:extLst>
              <a:ext uri="{28A0092B-C50C-407E-A947-70E740481C1C}">
                <a14:useLocalDpi xmlns:a14="http://schemas.microsoft.com/office/drawing/2010/main" val="0"/>
              </a:ext>
            </a:extLst>
          </a:blip>
          <a:srcRect b="4471"/>
          <a:stretch/>
        </p:blipFill>
        <p:spPr bwMode="auto">
          <a:xfrm>
            <a:off x="568020" y="1281281"/>
            <a:ext cx="7993510" cy="4586119"/>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457200" y="6019800"/>
            <a:ext cx="8153400" cy="246221"/>
          </a:xfrm>
        </p:spPr>
        <p:txBody>
          <a:bodyPr wrap="square">
            <a:noAutofit/>
          </a:bodyPr>
          <a:lstStyle/>
          <a:p>
            <a:pPr marL="0" indent="0">
              <a:buNone/>
            </a:pPr>
            <a:r>
              <a:rPr lang="en-US" dirty="0"/>
              <a:t>Excel 2019, Windows 10, Microsoft Corporation</a:t>
            </a:r>
          </a:p>
        </p:txBody>
      </p:sp>
    </p:spTree>
    <p:extLst>
      <p:ext uri="{BB962C8B-B14F-4D97-AF65-F5344CB8AC3E}">
        <p14:creationId xmlns:p14="http://schemas.microsoft.com/office/powerpoint/2010/main" val="2665412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5"/>
            <a:ext cx="8153400" cy="2286000"/>
          </a:xfrm>
        </p:spPr>
        <p:txBody>
          <a:bodyPr wrap="square" anchor="ctr">
            <a:noAutofit/>
          </a:bodyPr>
          <a:lstStyle/>
          <a:p>
            <a:r>
              <a:rPr lang="en-US" dirty="0" smtClean="0"/>
              <a:t>Figure 7.18 </a:t>
            </a:r>
            <a:r>
              <a:rPr lang="en-US" dirty="0"/>
              <a:t>The </a:t>
            </a:r>
            <a:r>
              <a:rPr lang="en-US" spc="-450" dirty="0" smtClean="0"/>
              <a:t>H S D – D </a:t>
            </a:r>
            <a:r>
              <a:rPr lang="en-US" dirty="0" smtClean="0"/>
              <a:t>W </a:t>
            </a:r>
            <a:r>
              <a:rPr lang="en-US" spc="-450" dirty="0" smtClean="0"/>
              <a:t>O L A </a:t>
            </a:r>
            <a:r>
              <a:rPr lang="en-US" dirty="0" smtClean="0"/>
              <a:t>P </a:t>
            </a:r>
            <a:r>
              <a:rPr lang="en-US" dirty="0"/>
              <a:t>ProductNumber by City Report: CustomerName and Year Dimensions Added</a:t>
            </a:r>
          </a:p>
        </p:txBody>
      </p:sp>
      <p:pic>
        <p:nvPicPr>
          <p:cNvPr id="22530" name="Picture 2" descr="The grouped data is in the form of a matrix.&#10;The first row on the excel sheet shows the labels Sum of TotalQuantity and Column labels.&#10;On the Second row, the row label lists the ProductNumber horizontally.&#10;From the third row onwards, the City are listed vertically and are collapsed. When each City data is expanded, it shows the Customer data by Year.&#10;The data is as below:&#10;1. Row Label: Austin&#10;• BKOO1, 1&#10;• BKOO2, &#10;• VBOO1, 1&#10;• VBOO2, 1&#10;• VBOO3, &#10;• VKOO1, 1&#10;• VK002, 1&#10;• VKOO3, &#10;• VK004, &#10;• Grand Total, 5&#10;&#10;2. Row Label: Dallas&#10;• BKOO1, 1&#10;• BKOO2, 2&#10;• VBOO1, &#10;• VBOO2, 2&#10;• VBOO3, 4&#10;• VKOO1, &#10;• VK002, 3&#10;• VKOO3, 5&#10;• VK004, 6&#10;• Grand Total, 23&#10;&#10;3. Row Label: Fort Worth&#10;• BKOO1, 1&#10;• BKOO2, 1&#10;• VBOO1, 1&#10;• VBOO2, &#10;• VBOO3, 1&#10;• VKOO1, 1&#10;• VK002, 1&#10;• VKOO3, 1&#10;• VK004, 1&#10;• Grand Total, 8&#10;&#10;4. Row Label:  San Antonio.&#10;• BKOO1, 3&#10;• BKOO2, 2&#10;• VBOO1, 4&#10;• VBOO2, 2&#10;• VBOO3, &#10;• VKOO1, 4&#10;• VK002, 3&#10;• VKOO3, &#10;• VK004, 1&#10;• Grand Total, 19&#10;The City, San Antonio data also shows customer data for Able, Ralph; Baker, Susan and Eagleton, Sam.&#10;The data is expanded by Year data for Able, Ralph. The other two customer data are collapsed.&#10;5. Row Label: Able, Ralph&#10;• BKOO1, 1&#10;• BKOO2, 1&#10;• VBOO1, 2&#10;• VBOO2, 2&#10;• VBOO3, &#10;• VKOO1, 2&#10;• VK002, 2&#10;• VKOO3, &#10;• VK004, &#10;• Grand Total, 10&#10;6. Row Label: 2018&#10;• VBOO1, 1&#10;• VKOO1, 1&#10;• Grand Total, 2&#10;7. Row Label: 2019&#10;• BKOO1, 1&#10;• BKOO2, 1&#10;• VBOO1, 1&#10;• VBOO2, 2&#10;• VBOO3, &#10;• VKOO1, 1&#10;• VK002, 2&#10;• VKOO3, &#10;• VK004, &#10;• Grand Total, 8"/>
          <p:cNvPicPr>
            <a:picLocks noChangeAspect="1" noChangeArrowheads="1"/>
          </p:cNvPicPr>
          <p:nvPr/>
        </p:nvPicPr>
        <p:blipFill rotWithShape="1">
          <a:blip r:embed="rId3">
            <a:extLst>
              <a:ext uri="{28A0092B-C50C-407E-A947-70E740481C1C}">
                <a14:useLocalDpi xmlns:a14="http://schemas.microsoft.com/office/drawing/2010/main" val="0"/>
              </a:ext>
            </a:extLst>
          </a:blip>
          <a:srcRect b="10064"/>
          <a:stretch/>
        </p:blipFill>
        <p:spPr bwMode="auto">
          <a:xfrm>
            <a:off x="574855" y="2831765"/>
            <a:ext cx="7993510" cy="2197435"/>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457200" y="5895975"/>
            <a:ext cx="8153400" cy="350996"/>
          </a:xfrm>
        </p:spPr>
        <p:txBody>
          <a:bodyPr wrap="square">
            <a:noAutofit/>
          </a:bodyPr>
          <a:lstStyle/>
          <a:p>
            <a:pPr marL="0" indent="0">
              <a:buNone/>
            </a:pPr>
            <a:r>
              <a:rPr lang="en-US" dirty="0"/>
              <a:t>Excel 2019, Windows 10, Microsoft Corporation</a:t>
            </a:r>
          </a:p>
        </p:txBody>
      </p:sp>
    </p:spTree>
    <p:extLst>
      <p:ext uri="{BB962C8B-B14F-4D97-AF65-F5344CB8AC3E}">
        <p14:creationId xmlns:p14="http://schemas.microsoft.com/office/powerpoint/2010/main" val="25077972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5"/>
            <a:ext cx="8153400" cy="1695450"/>
          </a:xfrm>
        </p:spPr>
        <p:txBody>
          <a:bodyPr wrap="square" anchor="ctr">
            <a:noAutofit/>
          </a:bodyPr>
          <a:lstStyle/>
          <a:p>
            <a:r>
              <a:rPr lang="en-US" dirty="0" smtClean="0"/>
              <a:t>Figure 7.19 </a:t>
            </a:r>
            <a:r>
              <a:rPr lang="en-US" dirty="0"/>
              <a:t>The </a:t>
            </a:r>
            <a:r>
              <a:rPr lang="en-US" spc="-500" dirty="0" smtClean="0"/>
              <a:t>H S D – D </a:t>
            </a:r>
            <a:r>
              <a:rPr lang="en-US" dirty="0" smtClean="0"/>
              <a:t>W </a:t>
            </a:r>
            <a:r>
              <a:rPr lang="en-US" spc="-450" dirty="0" smtClean="0"/>
              <a:t>O L A </a:t>
            </a:r>
            <a:r>
              <a:rPr lang="en-US" dirty="0" smtClean="0"/>
              <a:t>P </a:t>
            </a:r>
            <a:r>
              <a:rPr lang="en-US" dirty="0"/>
              <a:t>City by ProductNumber, CustomerName, and Year Report</a:t>
            </a:r>
          </a:p>
        </p:txBody>
      </p:sp>
      <p:pic>
        <p:nvPicPr>
          <p:cNvPr id="23554" name="Picture 2" descr="One of the collapsed values of the report is expanded by City by CustomerName. The grouping level is as below.&#10;• For the City, San Antonio, data are also shown by customer. The city variable is on the column designator.&#10;• For the Customer, Able, Ralph data are also shown by year for the ProductNumber as the column. The ProductID variable is on the primary row designator.&#10;Sample data:&#10;• San Antonio is grouped into Able, Ralph; Baker, Susan, Eagleton, Sam. The data for Able, Ralph is expanded and shown.&#10;• Able, Ralph data is grouped into years 2018 and 2019.&#10;• The ProductID VB001 data also shows Customer data.&#10;• The Customer Able, Ralph also shows Year data.&#10;Data is displayed as below.&#10;The column values are Row Labels, Austin, Dallas, Fort Worth, San Antonio, Grand Total.&#10;Sample data for Product: BK001&#10;• Row Labels, BK001&#10;• Austin, 1&#10;• Dallas, 1&#10;• Fort Worth, 1&#10;• San Antonio, 3&#10;• Grand Total, 6&#10;Sample data for Row Label Product: VB001&#10;• Row Labels, VBOO1&#10;• Austin, 1&#10;• Dallas, empty&#10;• Fort Worth, 1&#10;• San Antonio, 4&#10;• Grand Total, 6&#10;The ProductID VB001 data also shows Customer data.&#10;Row Label: Able, Ralph&#10;• Austin, empty&#10;• Dallas, empty&#10;• Fort Worth, empty&#10;• San Antonio, 2&#10;• Grand Total, 2&#10;&#10;The Customer Able, Ralph data also shows Year data.&#10;Row Label: 2018&#10;• Austin, empty&#10;• Dallas, empty&#10;• Fort Worth, empty&#10;• San Antonio, 1&#10;• Grand Total, 1&#10;&#10;Row Label: 2019&#10;• Austin, empty&#10;• Dallas, empty&#10;• Fort Worth, empty&#10;• San Antonio, 1&#10;• Grand Total, 1"/>
          <p:cNvPicPr>
            <a:picLocks noChangeAspect="1" noChangeArrowheads="1"/>
          </p:cNvPicPr>
          <p:nvPr/>
        </p:nvPicPr>
        <p:blipFill rotWithShape="1">
          <a:blip r:embed="rId3">
            <a:extLst>
              <a:ext uri="{28A0092B-C50C-407E-A947-70E740481C1C}">
                <a14:useLocalDpi xmlns:a14="http://schemas.microsoft.com/office/drawing/2010/main" val="0"/>
              </a:ext>
            </a:extLst>
          </a:blip>
          <a:srcRect b="5953"/>
          <a:stretch/>
        </p:blipFill>
        <p:spPr bwMode="auto">
          <a:xfrm>
            <a:off x="914859" y="1917722"/>
            <a:ext cx="7308784" cy="394702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457200" y="6011704"/>
            <a:ext cx="8153400" cy="274796"/>
          </a:xfrm>
        </p:spPr>
        <p:txBody>
          <a:bodyPr wrap="square">
            <a:noAutofit/>
          </a:bodyPr>
          <a:lstStyle/>
          <a:p>
            <a:pPr marL="0" indent="0">
              <a:buNone/>
            </a:pPr>
            <a:r>
              <a:rPr lang="en-US" dirty="0"/>
              <a:t>Excel 2019, Windows 10, Microsoft Corporation</a:t>
            </a:r>
          </a:p>
        </p:txBody>
      </p:sp>
    </p:spTree>
    <p:extLst>
      <p:ext uri="{BB962C8B-B14F-4D97-AF65-F5344CB8AC3E}">
        <p14:creationId xmlns:p14="http://schemas.microsoft.com/office/powerpoint/2010/main" val="11293260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Distributed Database Processing</a:t>
            </a:r>
          </a:p>
        </p:txBody>
      </p:sp>
      <p:sp>
        <p:nvSpPr>
          <p:cNvPr id="3" name="Content Placeholder 2"/>
          <p:cNvSpPr>
            <a:spLocks noGrp="1"/>
          </p:cNvSpPr>
          <p:nvPr>
            <p:ph idx="1"/>
          </p:nvPr>
        </p:nvSpPr>
        <p:spPr>
          <a:xfrm>
            <a:off x="457200" y="695324"/>
            <a:ext cx="8153400" cy="8858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the basic concepts of virtualization and virtual machines</a:t>
            </a:r>
            <a:endParaRPr lang="en-IN" sz="2800" b="1" dirty="0">
              <a:solidFill>
                <a:srgbClr val="007FA3"/>
              </a:solidFill>
            </a:endParaRPr>
          </a:p>
        </p:txBody>
      </p:sp>
      <p:sp>
        <p:nvSpPr>
          <p:cNvPr id="4" name="Content Placeholder 3"/>
          <p:cNvSpPr>
            <a:spLocks noGrp="1"/>
          </p:cNvSpPr>
          <p:nvPr>
            <p:ph idx="13"/>
          </p:nvPr>
        </p:nvSpPr>
        <p:spPr>
          <a:xfrm>
            <a:off x="457200" y="1676400"/>
            <a:ext cx="8153400" cy="4572000"/>
          </a:xfrm>
        </p:spPr>
        <p:txBody>
          <a:bodyPr>
            <a:noAutofit/>
          </a:bodyPr>
          <a:lstStyle/>
          <a:p>
            <a:pPr marL="285750" indent="-285750"/>
            <a:r>
              <a:rPr lang="en-US" sz="2200" dirty="0"/>
              <a:t>A </a:t>
            </a:r>
            <a:r>
              <a:rPr lang="en-US" sz="2200" b="1" dirty="0">
                <a:solidFill>
                  <a:srgbClr val="007FA3"/>
                </a:solidFill>
              </a:rPr>
              <a:t>distributed database </a:t>
            </a:r>
            <a:r>
              <a:rPr lang="en-US" sz="2200" dirty="0"/>
              <a:t>is a database that is stored and processed on more than one computer.</a:t>
            </a:r>
          </a:p>
          <a:p>
            <a:pPr marL="285750" indent="-285750"/>
            <a:r>
              <a:rPr lang="en-US" sz="2200" dirty="0"/>
              <a:t>A </a:t>
            </a:r>
            <a:r>
              <a:rPr lang="en-US" sz="2200" b="1" dirty="0">
                <a:solidFill>
                  <a:srgbClr val="007FA3"/>
                </a:solidFill>
              </a:rPr>
              <a:t>service cluster</a:t>
            </a:r>
            <a:r>
              <a:rPr lang="en-US" sz="2200" dirty="0"/>
              <a:t> is a group of associated servers where the database shared between them is called a distributed database.</a:t>
            </a:r>
          </a:p>
          <a:p>
            <a:pPr marL="285750" indent="-285750"/>
            <a:r>
              <a:rPr lang="en-US" sz="2200" dirty="0"/>
              <a:t>A database is distributed when it is:</a:t>
            </a:r>
          </a:p>
          <a:p>
            <a:pPr marL="772668" lvl="1"/>
            <a:r>
              <a:rPr lang="en-US" sz="2200" dirty="0"/>
              <a:t>partitioned</a:t>
            </a:r>
          </a:p>
          <a:p>
            <a:pPr marL="772668" lvl="1"/>
            <a:r>
              <a:rPr lang="en-US" sz="2200" dirty="0"/>
              <a:t>replicated</a:t>
            </a:r>
          </a:p>
          <a:p>
            <a:pPr marL="772668" lvl="1"/>
            <a:r>
              <a:rPr lang="en-US" sz="2200" dirty="0"/>
              <a:t>both partitioned and replicated</a:t>
            </a:r>
          </a:p>
          <a:p>
            <a:pPr marL="285750" indent="-285750"/>
            <a:r>
              <a:rPr lang="en-US" sz="2200" dirty="0"/>
              <a:t>Databases are distributed for two major reasons – performance and control</a:t>
            </a:r>
            <a:r>
              <a:rPr lang="en-US" sz="2200" dirty="0" smtClean="0"/>
              <a:t>.</a:t>
            </a:r>
          </a:p>
        </p:txBody>
      </p:sp>
    </p:spTree>
    <p:extLst>
      <p:ext uri="{BB962C8B-B14F-4D97-AF65-F5344CB8AC3E}">
        <p14:creationId xmlns:p14="http://schemas.microsoft.com/office/powerpoint/2010/main" val="18817937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152525"/>
          </a:xfrm>
        </p:spPr>
        <p:txBody>
          <a:bodyPr wrap="square" anchor="ctr">
            <a:noAutofit/>
          </a:bodyPr>
          <a:lstStyle/>
          <a:p>
            <a:r>
              <a:rPr lang="en-US" dirty="0" smtClean="0"/>
              <a:t>Figure 7.20 </a:t>
            </a:r>
            <a:r>
              <a:rPr lang="en-US" dirty="0"/>
              <a:t>Types of Distributed Databases</a:t>
            </a:r>
          </a:p>
        </p:txBody>
      </p:sp>
      <p:pic>
        <p:nvPicPr>
          <p:cNvPr id="24578" name="Picture 2" descr="The types of distributed databases are &#10;• Nonpartitioned, Nonreplicated Alternative &#10;• Partitioned, Nonreplicated Alternative, &#10;• Nonpartitioned, Replicated Alternative and &#10;• Partitioned, Replicated Alternative&#10;&#10;a. Nonpartitioned, Nonreplicated Alternative:&#10;Communication is between single processing computer with application AP sub 1, AP sub 2 on the DBMS or OS and nondistributed database with four pieces labeled W, X, Y, and Z."/>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7496"/>
          <a:stretch/>
        </p:blipFill>
        <p:spPr bwMode="auto">
          <a:xfrm>
            <a:off x="731962" y="1388691"/>
            <a:ext cx="3606014" cy="1868155"/>
          </a:xfrm>
          <a:prstGeom prst="rect">
            <a:avLst/>
          </a:prstGeom>
          <a:noFill/>
          <a:extLst>
            <a:ext uri="{909E8E84-426E-40DD-AFC4-6F175D3DCCD1}">
              <a14:hiddenFill xmlns:a14="http://schemas.microsoft.com/office/drawing/2010/main">
                <a:solidFill>
                  <a:srgbClr val="FFFFFF"/>
                </a:solidFill>
              </a14:hiddenFill>
            </a:ext>
          </a:extLst>
        </p:spPr>
      </p:pic>
      <p:pic>
        <p:nvPicPr>
          <p:cNvPr id="24579" name="Picture 3" descr="b. Partitioned, Nonreplicated Alternative&#10;• There are two computers, namely computer 1 and computer 2. &#10;• Applications AP sub 1 running on DBMS or OS is on the computer 1. Application AP sub 2 running on DBMS or OS is on the Computer 2. A communication line is established between both the computers. &#10;• Computer 1 communicates with database named DB sub 1 that is partitioned as W and X.&#10;• Computer 2 communicates with database named DB sub 2 that is partitioned as Y and Z."/>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2754"/>
          <a:stretch/>
        </p:blipFill>
        <p:spPr bwMode="auto">
          <a:xfrm>
            <a:off x="4715207" y="1374721"/>
            <a:ext cx="3752433" cy="2206019"/>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c. Nonpartitioned, Replicated Alternative&#10;• There are two computers, namely computer 1 and computer 2. &#10;• Applications AP sub 1 and AP sub 2, on DBMS or OS are installed on both computer 1 and Computer 2. A com-munication line is established between both the computers. &#10;• Computer 1 communicates with non-partitioned database named DB copy 1 with pieces W, X, Y and Z.&#10;• Computer 2 communicates with non-partitioned database named DB copy 2 with pieces W, X, Y and Z."/>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10937"/>
          <a:stretch/>
        </p:blipFill>
        <p:spPr bwMode="auto">
          <a:xfrm>
            <a:off x="707653" y="3540420"/>
            <a:ext cx="3654633" cy="2714191"/>
          </a:xfrm>
          <a:prstGeom prst="rect">
            <a:avLst/>
          </a:prstGeom>
          <a:noFill/>
          <a:extLst>
            <a:ext uri="{909E8E84-426E-40DD-AFC4-6F175D3DCCD1}">
              <a14:hiddenFill xmlns:a14="http://schemas.microsoft.com/office/drawing/2010/main">
                <a:solidFill>
                  <a:srgbClr val="FFFFFF"/>
                </a:solidFill>
              </a14:hiddenFill>
            </a:ext>
          </a:extLst>
        </p:spPr>
      </p:pic>
      <p:pic>
        <p:nvPicPr>
          <p:cNvPr id="24581" name="Picture 5" descr="d. Partitioned, Replicated Alternative&#10;• There are two computers, namely computer 1 and computer 2. &#10;• Applications AP sub 1 on DBMS or OS is installed on the computer 1. Application AP sub 2 on DBMS or OS is in-stalled on the Computer 2. A communication line is established between both the computers. &#10;• Computer 1 communicates with database named DB sub 1 that is partitioned as W, X and Y.&#10;• Computer 2 communicates with database named DB sub 2 that is partitioned as Y and Z."/>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10700"/>
          <a:stretch/>
        </p:blipFill>
        <p:spPr bwMode="auto">
          <a:xfrm>
            <a:off x="4686570" y="3909950"/>
            <a:ext cx="3789957" cy="2363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156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Object-Relational Databases</a:t>
            </a:r>
          </a:p>
        </p:txBody>
      </p:sp>
      <p:sp>
        <p:nvSpPr>
          <p:cNvPr id="3" name="Content Placeholder 2"/>
          <p:cNvSpPr>
            <a:spLocks noGrp="1"/>
          </p:cNvSpPr>
          <p:nvPr>
            <p:ph idx="1"/>
          </p:nvPr>
        </p:nvSpPr>
        <p:spPr>
          <a:xfrm>
            <a:off x="457200" y="695324"/>
            <a:ext cx="8153400" cy="8858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the basic concepts of virtualization and virtual machines</a:t>
            </a:r>
            <a:endParaRPr lang="en-IN" sz="2800" b="1" dirty="0">
              <a:solidFill>
                <a:srgbClr val="007FA3"/>
              </a:solidFill>
            </a:endParaRPr>
          </a:p>
        </p:txBody>
      </p:sp>
      <p:sp>
        <p:nvSpPr>
          <p:cNvPr id="4" name="Content Placeholder 3"/>
          <p:cNvSpPr>
            <a:spLocks noGrp="1"/>
          </p:cNvSpPr>
          <p:nvPr>
            <p:ph idx="13"/>
          </p:nvPr>
        </p:nvSpPr>
        <p:spPr>
          <a:xfrm>
            <a:off x="457200" y="1752600"/>
            <a:ext cx="8153400" cy="3733800"/>
          </a:xfrm>
        </p:spPr>
        <p:txBody>
          <a:bodyPr>
            <a:noAutofit/>
          </a:bodyPr>
          <a:lstStyle/>
          <a:p>
            <a:pPr marL="285750" indent="-285750"/>
            <a:r>
              <a:rPr lang="en-US" sz="2200" b="1" dirty="0">
                <a:solidFill>
                  <a:schemeClr val="bg2"/>
                </a:solidFill>
              </a:rPr>
              <a:t>Object-oriented programming (</a:t>
            </a:r>
            <a:r>
              <a:rPr lang="en-US" sz="2200" b="1" spc="-300" dirty="0" smtClean="0">
                <a:solidFill>
                  <a:schemeClr val="bg2"/>
                </a:solidFill>
              </a:rPr>
              <a:t>O O </a:t>
            </a:r>
            <a:r>
              <a:rPr lang="en-US" sz="2200" b="1" dirty="0" smtClean="0">
                <a:solidFill>
                  <a:schemeClr val="bg2"/>
                </a:solidFill>
              </a:rPr>
              <a:t>P</a:t>
            </a:r>
            <a:r>
              <a:rPr lang="en-US" sz="2200" b="1" dirty="0">
                <a:solidFill>
                  <a:schemeClr val="bg2"/>
                </a:solidFill>
              </a:rPr>
              <a:t>)</a:t>
            </a:r>
            <a:r>
              <a:rPr lang="en-US" sz="2200" dirty="0"/>
              <a:t> is a methodology for designing and writing computer programs.</a:t>
            </a:r>
          </a:p>
          <a:p>
            <a:pPr marL="285750" indent="-285750"/>
            <a:r>
              <a:rPr lang="en-US" sz="2200" dirty="0"/>
              <a:t>Some object-oriented programming languages are Java, Python, C++, C#, and Visual Basic.NET</a:t>
            </a:r>
          </a:p>
          <a:p>
            <a:pPr marL="285750" indent="-285750"/>
            <a:r>
              <a:rPr lang="en-US" sz="2200" b="1" dirty="0">
                <a:solidFill>
                  <a:schemeClr val="bg2"/>
                </a:solidFill>
              </a:rPr>
              <a:t>Objects</a:t>
            </a:r>
            <a:r>
              <a:rPr lang="en-US" sz="2200" dirty="0"/>
              <a:t> are data structures that have both </a:t>
            </a:r>
            <a:r>
              <a:rPr lang="en-US" sz="2200" b="1" dirty="0">
                <a:solidFill>
                  <a:schemeClr val="bg2"/>
                </a:solidFill>
              </a:rPr>
              <a:t>methods</a:t>
            </a:r>
            <a:r>
              <a:rPr lang="en-US" sz="2200" dirty="0"/>
              <a:t> (programs that perform some task with the object) and </a:t>
            </a:r>
            <a:r>
              <a:rPr lang="en-US" sz="2200" b="1" dirty="0">
                <a:solidFill>
                  <a:schemeClr val="bg2"/>
                </a:solidFill>
              </a:rPr>
              <a:t>properties</a:t>
            </a:r>
            <a:r>
              <a:rPr lang="en-US" sz="2200" dirty="0"/>
              <a:t> (data items particular to an object).</a:t>
            </a:r>
          </a:p>
          <a:p>
            <a:pPr marL="285750" indent="-285750"/>
            <a:r>
              <a:rPr lang="en-US" sz="2200" b="1" dirty="0">
                <a:solidFill>
                  <a:schemeClr val="bg2"/>
                </a:solidFill>
              </a:rPr>
              <a:t>Object persistence</a:t>
            </a:r>
            <a:r>
              <a:rPr lang="en-US" sz="2200" dirty="0"/>
              <a:t> is the permanent storing of values of properties of an object in secondary memory (usually disk)</a:t>
            </a:r>
            <a:endParaRPr lang="en-US" sz="2200" dirty="0" smtClean="0"/>
          </a:p>
        </p:txBody>
      </p:sp>
    </p:spTree>
    <p:extLst>
      <p:ext uri="{BB962C8B-B14F-4D97-AF65-F5344CB8AC3E}">
        <p14:creationId xmlns:p14="http://schemas.microsoft.com/office/powerpoint/2010/main" val="666539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153400" cy="553998"/>
          </a:xfrm>
        </p:spPr>
        <p:txBody>
          <a:bodyPr wrap="square" anchor="ctr">
            <a:noAutofit/>
          </a:bodyPr>
          <a:lstStyle/>
          <a:p>
            <a:r>
              <a:rPr lang="en-US" sz="3600" spc="-500" dirty="0" smtClean="0">
                <a:latin typeface="+mj-lt"/>
              </a:rPr>
              <a:t>O O D B M </a:t>
            </a:r>
            <a:r>
              <a:rPr lang="en-US" sz="3600" dirty="0" smtClean="0">
                <a:latin typeface="+mj-lt"/>
              </a:rPr>
              <a:t>S</a:t>
            </a:r>
            <a:endParaRPr lang="en-US" sz="3600" dirty="0">
              <a:latin typeface="+mj-lt"/>
            </a:endParaRPr>
          </a:p>
        </p:txBody>
      </p:sp>
      <p:sp>
        <p:nvSpPr>
          <p:cNvPr id="3" name="Content Placeholder 2"/>
          <p:cNvSpPr>
            <a:spLocks noGrp="1"/>
          </p:cNvSpPr>
          <p:nvPr>
            <p:ph idx="1"/>
          </p:nvPr>
        </p:nvSpPr>
        <p:spPr>
          <a:xfrm>
            <a:off x="457200" y="695324"/>
            <a:ext cx="8153400" cy="8858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the basic concepts of virtualization and virtual machines</a:t>
            </a:r>
            <a:endParaRPr lang="en-IN" sz="2800" b="1" dirty="0">
              <a:solidFill>
                <a:srgbClr val="007FA3"/>
              </a:solidFill>
            </a:endParaRPr>
          </a:p>
        </p:txBody>
      </p:sp>
      <p:sp>
        <p:nvSpPr>
          <p:cNvPr id="4" name="Content Placeholder 3"/>
          <p:cNvSpPr>
            <a:spLocks noGrp="1"/>
          </p:cNvSpPr>
          <p:nvPr>
            <p:ph idx="13"/>
          </p:nvPr>
        </p:nvSpPr>
        <p:spPr>
          <a:xfrm>
            <a:off x="457200" y="1752600"/>
            <a:ext cx="8153400" cy="2286000"/>
          </a:xfrm>
        </p:spPr>
        <p:txBody>
          <a:bodyPr>
            <a:noAutofit/>
          </a:bodyPr>
          <a:lstStyle/>
          <a:p>
            <a:pPr marL="285750" indent="-285750"/>
            <a:r>
              <a:rPr lang="en-US" sz="2200" b="1" dirty="0">
                <a:solidFill>
                  <a:schemeClr val="bg2"/>
                </a:solidFill>
              </a:rPr>
              <a:t>Object-oriented DBMSs (</a:t>
            </a:r>
            <a:r>
              <a:rPr lang="en-US" sz="2200" b="1" spc="-300" dirty="0" smtClean="0">
                <a:solidFill>
                  <a:schemeClr val="bg2"/>
                </a:solidFill>
              </a:rPr>
              <a:t>O O D B M </a:t>
            </a:r>
            <a:r>
              <a:rPr lang="en-US" sz="2200" b="1" dirty="0" smtClean="0">
                <a:solidFill>
                  <a:schemeClr val="bg2"/>
                </a:solidFill>
              </a:rPr>
              <a:t>Ss</a:t>
            </a:r>
            <a:r>
              <a:rPr lang="en-US" sz="2200" b="1" dirty="0">
                <a:solidFill>
                  <a:schemeClr val="bg2"/>
                </a:solidFill>
              </a:rPr>
              <a:t>)</a:t>
            </a:r>
            <a:r>
              <a:rPr lang="en-US" sz="2200" dirty="0"/>
              <a:t> are special-purpose </a:t>
            </a:r>
            <a:r>
              <a:rPr lang="en-US" sz="2200" dirty="0" smtClean="0"/>
              <a:t>    </a:t>
            </a:r>
            <a:r>
              <a:rPr lang="en-US" sz="2200" spc="-300" dirty="0" smtClean="0"/>
              <a:t>D B M </a:t>
            </a:r>
            <a:r>
              <a:rPr lang="en-US" sz="2200" dirty="0" smtClean="0"/>
              <a:t>S </a:t>
            </a:r>
            <a:r>
              <a:rPr lang="en-US" sz="2200" dirty="0"/>
              <a:t>products for storing data developed by several vendors in the early 1990s. These never achieved commercial success.</a:t>
            </a:r>
          </a:p>
          <a:p>
            <a:pPr marL="772668" lvl="1"/>
            <a:r>
              <a:rPr lang="en-US" sz="2200" dirty="0" smtClean="0"/>
              <a:t>too </a:t>
            </a:r>
            <a:r>
              <a:rPr lang="en-US" sz="2200" dirty="0"/>
              <a:t>expensive to transfer existing data from traditional legacy databases</a:t>
            </a:r>
          </a:p>
          <a:p>
            <a:pPr marL="772668" lvl="1"/>
            <a:r>
              <a:rPr lang="en-US" sz="2200" dirty="0"/>
              <a:t>not cost </a:t>
            </a:r>
            <a:r>
              <a:rPr lang="en-US" sz="2200" dirty="0" smtClean="0"/>
              <a:t>justifiable</a:t>
            </a:r>
          </a:p>
        </p:txBody>
      </p:sp>
    </p:spTree>
    <p:extLst>
      <p:ext uri="{BB962C8B-B14F-4D97-AF65-F5344CB8AC3E}">
        <p14:creationId xmlns:p14="http://schemas.microsoft.com/office/powerpoint/2010/main" val="35650394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9"/>
            <a:ext cx="8153400" cy="619125"/>
          </a:xfrm>
        </p:spPr>
        <p:txBody>
          <a:bodyPr wrap="square" anchor="ctr">
            <a:noAutofit/>
          </a:bodyPr>
          <a:lstStyle/>
          <a:p>
            <a:r>
              <a:rPr lang="en-US" dirty="0">
                <a:latin typeface="+mj-lt"/>
              </a:rPr>
              <a:t>Virtualization</a:t>
            </a:r>
          </a:p>
        </p:txBody>
      </p:sp>
      <p:sp>
        <p:nvSpPr>
          <p:cNvPr id="3" name="Content Placeholder 2"/>
          <p:cNvSpPr>
            <a:spLocks noGrp="1"/>
          </p:cNvSpPr>
          <p:nvPr>
            <p:ph idx="1"/>
          </p:nvPr>
        </p:nvSpPr>
        <p:spPr>
          <a:xfrm>
            <a:off x="457200" y="657225"/>
            <a:ext cx="8153400" cy="9620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the basic concepts of virtualization and virtual machines</a:t>
            </a:r>
            <a:endParaRPr lang="en-IN" sz="2800" b="1" dirty="0">
              <a:solidFill>
                <a:srgbClr val="007FA3"/>
              </a:solidFill>
            </a:endParaRPr>
          </a:p>
        </p:txBody>
      </p:sp>
      <p:sp>
        <p:nvSpPr>
          <p:cNvPr id="4" name="Content Placeholder 3"/>
          <p:cNvSpPr>
            <a:spLocks noGrp="1"/>
          </p:cNvSpPr>
          <p:nvPr>
            <p:ph idx="13"/>
          </p:nvPr>
        </p:nvSpPr>
        <p:spPr>
          <a:xfrm>
            <a:off x="457200" y="1752600"/>
            <a:ext cx="8153400" cy="4191000"/>
          </a:xfrm>
        </p:spPr>
        <p:txBody>
          <a:bodyPr>
            <a:noAutofit/>
          </a:bodyPr>
          <a:lstStyle/>
          <a:p>
            <a:pPr marL="285750" indent="-285750"/>
            <a:r>
              <a:rPr lang="en-US" sz="2200" b="1" dirty="0">
                <a:solidFill>
                  <a:schemeClr val="bg2"/>
                </a:solidFill>
              </a:rPr>
              <a:t>Virtualization</a:t>
            </a:r>
            <a:r>
              <a:rPr lang="en-US" sz="2200" dirty="0"/>
              <a:t> is using hardware and software to simulate another hardware resource.</a:t>
            </a:r>
          </a:p>
          <a:p>
            <a:pPr marL="285750" indent="-285750"/>
            <a:r>
              <a:rPr lang="en-US" sz="2200" dirty="0"/>
              <a:t>Virtualization is done by having one physical computer host one or more virtual computers, also known as </a:t>
            </a:r>
            <a:r>
              <a:rPr lang="en-US" sz="2200" b="1" dirty="0">
                <a:solidFill>
                  <a:schemeClr val="bg2"/>
                </a:solidFill>
              </a:rPr>
              <a:t>virtual machines</a:t>
            </a:r>
            <a:r>
              <a:rPr lang="en-US" sz="2200" dirty="0"/>
              <a:t>.</a:t>
            </a:r>
          </a:p>
          <a:p>
            <a:pPr marL="285750" indent="-285750"/>
            <a:r>
              <a:rPr lang="en-US" sz="2200" dirty="0"/>
              <a:t>The </a:t>
            </a:r>
            <a:r>
              <a:rPr lang="en-US" sz="2200" b="1" dirty="0">
                <a:solidFill>
                  <a:schemeClr val="bg2"/>
                </a:solidFill>
              </a:rPr>
              <a:t>host machine</a:t>
            </a:r>
            <a:r>
              <a:rPr lang="en-US" sz="2200" dirty="0"/>
              <a:t> runs a special program known as a </a:t>
            </a:r>
            <a:r>
              <a:rPr lang="en-US" sz="2200" b="1" dirty="0">
                <a:solidFill>
                  <a:schemeClr val="bg2"/>
                </a:solidFill>
              </a:rPr>
              <a:t>virtual machine manager</a:t>
            </a:r>
            <a:r>
              <a:rPr lang="en-US" sz="2200" dirty="0"/>
              <a:t> or </a:t>
            </a:r>
            <a:r>
              <a:rPr lang="en-US" sz="2200" b="1" dirty="0">
                <a:solidFill>
                  <a:schemeClr val="bg2"/>
                </a:solidFill>
              </a:rPr>
              <a:t>hypervisor</a:t>
            </a:r>
            <a:r>
              <a:rPr lang="en-US" sz="2200" dirty="0"/>
              <a:t>.</a:t>
            </a:r>
          </a:p>
          <a:p>
            <a:pPr marL="285750" indent="-285750"/>
            <a:r>
              <a:rPr lang="en-US" sz="2200" dirty="0"/>
              <a:t>There are two ways to implement hypervisors:</a:t>
            </a:r>
          </a:p>
          <a:p>
            <a:pPr marL="772668" lvl="1"/>
            <a:r>
              <a:rPr lang="en-US" sz="2200" dirty="0"/>
              <a:t>“bare metal” or type 1 (used in large data centers)</a:t>
            </a:r>
          </a:p>
          <a:p>
            <a:pPr marL="772668" lvl="1"/>
            <a:r>
              <a:rPr lang="en-US" sz="2200" dirty="0"/>
              <a:t>“hosted” or type 2 (used by students and others</a:t>
            </a:r>
            <a:r>
              <a:rPr lang="en-US" sz="2200" dirty="0" smtClean="0"/>
              <a:t>)</a:t>
            </a:r>
          </a:p>
        </p:txBody>
      </p:sp>
    </p:spTree>
    <p:extLst>
      <p:ext uri="{BB962C8B-B14F-4D97-AF65-F5344CB8AC3E}">
        <p14:creationId xmlns:p14="http://schemas.microsoft.com/office/powerpoint/2010/main" val="5226215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6675"/>
            <a:ext cx="8153400" cy="1107996"/>
          </a:xfrm>
        </p:spPr>
        <p:txBody>
          <a:bodyPr wrap="square" anchor="ctr">
            <a:noAutofit/>
          </a:bodyPr>
          <a:lstStyle/>
          <a:p>
            <a:r>
              <a:rPr lang="en-US" dirty="0" smtClean="0"/>
              <a:t>Figure 7.21 </a:t>
            </a:r>
            <a:r>
              <a:rPr lang="en-US" dirty="0"/>
              <a:t>Type 1 and Type 2 Hypervisors </a:t>
            </a:r>
            <a:r>
              <a:rPr lang="en-US" dirty="0" smtClean="0"/>
              <a:t>versus Containers</a:t>
            </a:r>
            <a:endParaRPr lang="en-US" dirty="0"/>
          </a:p>
        </p:txBody>
      </p:sp>
      <p:pic>
        <p:nvPicPr>
          <p:cNvPr id="25602" name="Picture 2" descr="1. Type 1 Hypervisor:&#10;The layers of installation, one over the other, are in the below order starting from the first to the last.&#10;Layer 1:  Hardware&#10;Layer 2:  Type 1 Hypervisor&#10;Layer 3:  3 number of Operating Systems&#10;Layer 4:  3 Applications, one on each Operating Syste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785"/>
          <a:stretch/>
        </p:blipFill>
        <p:spPr bwMode="auto">
          <a:xfrm>
            <a:off x="3384280" y="1276350"/>
            <a:ext cx="2359295" cy="1369729"/>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1. Type 2 Hypervisor&#10;The layers of installation, one over the other, are in the below order starting from the first to the last.&#10;Layer 1:  Hardware&#10;Layer 2:  One Operating System&#10;Layer 3:  Applications and Type 2 Hypervisor&#10;Layer 4:  2 numbers of Operating Systems over Type 2 Hypervisor layer&#10;Layer 5: Applications over each Operating Syste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297"/>
          <a:stretch/>
        </p:blipFill>
        <p:spPr bwMode="auto">
          <a:xfrm>
            <a:off x="3392918" y="2781778"/>
            <a:ext cx="2350657" cy="1714022"/>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1. Container architecture&#10;The layers of installation, one over the other, are in the below order starting from the first to the last.&#10;Layer 1:  Hardware&#10;Layer 2:  One Operating System&#10;Layer 3:  Container Engine&#10;Layer 4:  two numbers of Program libraries&#10;Layer 5: Applications over each Program library."/>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5599"/>
          <a:stretch/>
        </p:blipFill>
        <p:spPr bwMode="auto">
          <a:xfrm>
            <a:off x="3373599" y="4596843"/>
            <a:ext cx="2369976" cy="1718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316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Cloud Computing</a:t>
            </a:r>
          </a:p>
        </p:txBody>
      </p:sp>
      <p:sp>
        <p:nvSpPr>
          <p:cNvPr id="3" name="Content Placeholder 2"/>
          <p:cNvSpPr>
            <a:spLocks noGrp="1"/>
          </p:cNvSpPr>
          <p:nvPr>
            <p:ph idx="1"/>
          </p:nvPr>
        </p:nvSpPr>
        <p:spPr>
          <a:xfrm>
            <a:off x="457200" y="685800"/>
            <a:ext cx="8153400" cy="5048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the basic concepts of cloud computing</a:t>
            </a:r>
            <a:endParaRPr lang="en-IN" sz="2800" b="1" dirty="0">
              <a:solidFill>
                <a:srgbClr val="007FA3"/>
              </a:solidFill>
            </a:endParaRPr>
          </a:p>
        </p:txBody>
      </p:sp>
      <p:sp>
        <p:nvSpPr>
          <p:cNvPr id="4" name="Content Placeholder 3"/>
          <p:cNvSpPr>
            <a:spLocks noGrp="1"/>
          </p:cNvSpPr>
          <p:nvPr>
            <p:ph idx="13"/>
          </p:nvPr>
        </p:nvSpPr>
        <p:spPr>
          <a:xfrm>
            <a:off x="457200" y="1390650"/>
            <a:ext cx="8153400" cy="4876800"/>
          </a:xfrm>
        </p:spPr>
        <p:txBody>
          <a:bodyPr>
            <a:noAutofit/>
          </a:bodyPr>
          <a:lstStyle/>
          <a:p>
            <a:pPr marL="285750" indent="-285750"/>
            <a:r>
              <a:rPr lang="en-US" sz="2000" b="1" dirty="0">
                <a:solidFill>
                  <a:schemeClr val="bg2"/>
                </a:solidFill>
              </a:rPr>
              <a:t>Cloud computing</a:t>
            </a:r>
            <a:r>
              <a:rPr lang="en-US" sz="2000" dirty="0"/>
              <a:t> services are ultimately provided by large data centers.</a:t>
            </a:r>
          </a:p>
          <a:p>
            <a:pPr marL="285750" indent="-285750"/>
            <a:r>
              <a:rPr lang="en-US" sz="2000" b="1" dirty="0">
                <a:solidFill>
                  <a:schemeClr val="bg2"/>
                </a:solidFill>
              </a:rPr>
              <a:t>Storage area networks (</a:t>
            </a:r>
            <a:r>
              <a:rPr lang="en-US" sz="2000" b="1" spc="-250" dirty="0" smtClean="0">
                <a:solidFill>
                  <a:schemeClr val="bg2"/>
                </a:solidFill>
              </a:rPr>
              <a:t>S A N </a:t>
            </a:r>
            <a:r>
              <a:rPr lang="en-US" sz="2000" b="1" dirty="0" smtClean="0">
                <a:solidFill>
                  <a:schemeClr val="bg2"/>
                </a:solidFill>
              </a:rPr>
              <a:t>s</a:t>
            </a:r>
            <a:r>
              <a:rPr lang="en-US" sz="2000" b="1" dirty="0">
                <a:solidFill>
                  <a:schemeClr val="bg2"/>
                </a:solidFill>
              </a:rPr>
              <a:t>)</a:t>
            </a:r>
            <a:r>
              <a:rPr lang="en-US" sz="2000" dirty="0"/>
              <a:t> have dedicated network paths from servers to disk arrays, where several  physical disks are combined together to act as a single, larger disk.</a:t>
            </a:r>
          </a:p>
          <a:p>
            <a:pPr marL="285750" indent="-285750"/>
            <a:r>
              <a:rPr lang="en-US" sz="2000" b="1" dirty="0">
                <a:solidFill>
                  <a:schemeClr val="bg2"/>
                </a:solidFill>
              </a:rPr>
              <a:t>Redundant arrays of independent disks (</a:t>
            </a:r>
            <a:r>
              <a:rPr lang="en-US" sz="2000" b="1" spc="-250" dirty="0">
                <a:solidFill>
                  <a:schemeClr val="bg2"/>
                </a:solidFill>
              </a:rPr>
              <a:t>R A I </a:t>
            </a:r>
            <a:r>
              <a:rPr lang="en-US" sz="2000" b="1" dirty="0" smtClean="0">
                <a:solidFill>
                  <a:schemeClr val="bg2"/>
                </a:solidFill>
              </a:rPr>
              <a:t>D</a:t>
            </a:r>
            <a:r>
              <a:rPr lang="en-US" sz="2000" b="1" dirty="0">
                <a:solidFill>
                  <a:schemeClr val="bg2"/>
                </a:solidFill>
              </a:rPr>
              <a:t>)</a:t>
            </a:r>
            <a:r>
              <a:rPr lang="en-US" sz="2000" dirty="0"/>
              <a:t> can be configured for maximum access speed or for reliability.</a:t>
            </a:r>
          </a:p>
          <a:p>
            <a:pPr marL="285750" indent="-285750"/>
            <a:r>
              <a:rPr lang="en-US" sz="2000" dirty="0"/>
              <a:t>Three basic ways to lease cloud services:</a:t>
            </a:r>
          </a:p>
          <a:p>
            <a:pPr marL="772668" lvl="1"/>
            <a:r>
              <a:rPr lang="en-US" sz="2000" b="1" dirty="0">
                <a:solidFill>
                  <a:schemeClr val="bg2"/>
                </a:solidFill>
              </a:rPr>
              <a:t>Software as a service (SaaS)</a:t>
            </a:r>
            <a:r>
              <a:rPr lang="en-US" sz="2000" dirty="0"/>
              <a:t>, Ex: Salesforce.com</a:t>
            </a:r>
          </a:p>
          <a:p>
            <a:pPr marL="772668" lvl="1"/>
            <a:r>
              <a:rPr lang="en-US" sz="2000" b="1" dirty="0">
                <a:solidFill>
                  <a:schemeClr val="bg2"/>
                </a:solidFill>
              </a:rPr>
              <a:t>Platform as a service (PaaS)</a:t>
            </a:r>
            <a:r>
              <a:rPr lang="en-US" sz="2000" dirty="0"/>
              <a:t>, Ex: operating systems, software development tools &amp; system programs provided</a:t>
            </a:r>
          </a:p>
          <a:p>
            <a:pPr marL="772668" lvl="1"/>
            <a:r>
              <a:rPr lang="en-US" sz="2000" b="1" dirty="0">
                <a:solidFill>
                  <a:schemeClr val="bg2"/>
                </a:solidFill>
              </a:rPr>
              <a:t>Infrastructure as a service (IaaS)</a:t>
            </a:r>
            <a:r>
              <a:rPr lang="en-US" sz="2000" dirty="0"/>
              <a:t>, Ex: Only hardware provided and users manage their own </a:t>
            </a:r>
            <a:r>
              <a:rPr lang="en-US" sz="2000" dirty="0" smtClean="0"/>
              <a:t>software</a:t>
            </a:r>
          </a:p>
        </p:txBody>
      </p:sp>
    </p:spTree>
    <p:extLst>
      <p:ext uri="{BB962C8B-B14F-4D97-AF65-F5344CB8AC3E}">
        <p14:creationId xmlns:p14="http://schemas.microsoft.com/office/powerpoint/2010/main" val="3605918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smtClean="0">
                <a:latin typeface="+mj-lt"/>
              </a:rPr>
              <a:t>Figure 7.1 </a:t>
            </a:r>
            <a:r>
              <a:rPr lang="en-US" sz="3600" dirty="0">
                <a:latin typeface="+mj-lt"/>
              </a:rPr>
              <a:t>Storage Capacity Terms</a:t>
            </a:r>
          </a:p>
        </p:txBody>
      </p:sp>
      <p:pic>
        <p:nvPicPr>
          <p:cNvPr id="1026" name="Picture 2" descr="The table data is as follows for the columns Name, Symbol, Approximate value for reference, Actual Value.&#10;• Byte, empty data, empty data, 8 bits [Store one character] &#10;• Kilobyte, KB, About 10 superscript 3, 2 superscript 10 = 1,024 bytes &#10;• Megabyte, MB, About 10 superscript 6, 2 superscript 20 = 1,024 KB &#10;• Gigabyte, GB, About 10 superscript 9, 2 superscript 30 = 1,024 MB &#10;• Terabyte, TB, About 10 superscript 12, 2 superscript 40 = 1,024 GB &#10;• Petabyte, PB, About 10 superscript 15, 2 superscript 50 = 1,024 TB &#10;• Exabyte, EB, About 10 superscript 18, 2 superscript 60 = 1,024 PB &#10;• Zettabyte, ZB, About 10 superscript 21, 2 superscript 70 = 1,024 EB &#10;• Yottabyte, YB, About 10 superscript 24, 2 superscript 80 = 1,024 ZB"/>
          <p:cNvPicPr>
            <a:picLocks noChangeAspect="1" noChangeArrowheads="1"/>
          </p:cNvPicPr>
          <p:nvPr/>
        </p:nvPicPr>
        <p:blipFill rotWithShape="1">
          <a:blip r:embed="rId3">
            <a:extLst>
              <a:ext uri="{28A0092B-C50C-407E-A947-70E740481C1C}">
                <a14:useLocalDpi xmlns:a14="http://schemas.microsoft.com/office/drawing/2010/main" val="0"/>
              </a:ext>
            </a:extLst>
          </a:blip>
          <a:srcRect b="5714"/>
          <a:stretch/>
        </p:blipFill>
        <p:spPr bwMode="auto">
          <a:xfrm>
            <a:off x="577122" y="1068617"/>
            <a:ext cx="7993510" cy="4636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66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Not Only SQL</a:t>
            </a:r>
          </a:p>
        </p:txBody>
      </p:sp>
      <p:sp>
        <p:nvSpPr>
          <p:cNvPr id="3" name="Content Placeholder 2"/>
          <p:cNvSpPr>
            <a:spLocks noGrp="1"/>
          </p:cNvSpPr>
          <p:nvPr>
            <p:ph idx="1"/>
          </p:nvPr>
        </p:nvSpPr>
        <p:spPr>
          <a:xfrm>
            <a:off x="457200" y="676275"/>
            <a:ext cx="8153400" cy="1352550"/>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the basic concepts of Big Data, structured storage, and the MapReduce process</a:t>
            </a:r>
            <a:endParaRPr lang="en-IN" sz="2800" b="1" dirty="0">
              <a:solidFill>
                <a:srgbClr val="007FA3"/>
              </a:solidFill>
            </a:endParaRPr>
          </a:p>
        </p:txBody>
      </p:sp>
      <p:sp>
        <p:nvSpPr>
          <p:cNvPr id="4" name="Content Placeholder 3"/>
          <p:cNvSpPr>
            <a:spLocks noGrp="1"/>
          </p:cNvSpPr>
          <p:nvPr>
            <p:ph idx="13"/>
          </p:nvPr>
        </p:nvSpPr>
        <p:spPr>
          <a:xfrm>
            <a:off x="457200" y="2209800"/>
            <a:ext cx="8153400" cy="1507927"/>
          </a:xfrm>
        </p:spPr>
        <p:txBody>
          <a:bodyPr>
            <a:noAutofit/>
          </a:bodyPr>
          <a:lstStyle/>
          <a:p>
            <a:pPr marL="285750" indent="-285750"/>
            <a:r>
              <a:rPr lang="en-US" sz="2000" dirty="0"/>
              <a:t>The </a:t>
            </a:r>
            <a:r>
              <a:rPr lang="en-US" sz="2000" b="1" dirty="0">
                <a:solidFill>
                  <a:schemeClr val="bg2"/>
                </a:solidFill>
              </a:rPr>
              <a:t>Not only SQL</a:t>
            </a:r>
            <a:r>
              <a:rPr lang="en-US" sz="2000" dirty="0"/>
              <a:t> (previously </a:t>
            </a:r>
            <a:r>
              <a:rPr lang="en-US" sz="2000" b="1" dirty="0"/>
              <a:t>NoSQL</a:t>
            </a:r>
            <a:r>
              <a:rPr lang="en-US" sz="2000" dirty="0"/>
              <a:t>) movement is a movement to use non-relational databases.</a:t>
            </a:r>
          </a:p>
          <a:p>
            <a:pPr marL="285750" indent="-285750"/>
            <a:r>
              <a:rPr lang="en-US" sz="2000" dirty="0"/>
              <a:t>These databases are often a distributed, replicated database to support large datasets.</a:t>
            </a:r>
            <a:endParaRPr lang="en-US" sz="2000" dirty="0" smtClean="0"/>
          </a:p>
        </p:txBody>
      </p:sp>
    </p:spTree>
    <p:extLst>
      <p:ext uri="{BB962C8B-B14F-4D97-AF65-F5344CB8AC3E}">
        <p14:creationId xmlns:p14="http://schemas.microsoft.com/office/powerpoint/2010/main" val="3431083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a:latin typeface="+mj-lt"/>
              </a:rPr>
              <a:t>The </a:t>
            </a:r>
            <a:r>
              <a:rPr lang="en-US" sz="3600" spc="-500" dirty="0" smtClean="0">
                <a:latin typeface="+mj-lt"/>
              </a:rPr>
              <a:t>C A </a:t>
            </a:r>
            <a:r>
              <a:rPr lang="en-US" sz="3600" dirty="0" smtClean="0">
                <a:latin typeface="+mj-lt"/>
              </a:rPr>
              <a:t>P </a:t>
            </a:r>
            <a:r>
              <a:rPr lang="en-US" sz="3600" dirty="0">
                <a:latin typeface="+mj-lt"/>
              </a:rPr>
              <a:t>Theorem</a:t>
            </a:r>
          </a:p>
        </p:txBody>
      </p:sp>
      <p:sp>
        <p:nvSpPr>
          <p:cNvPr id="3" name="Content Placeholder 2"/>
          <p:cNvSpPr>
            <a:spLocks noGrp="1"/>
          </p:cNvSpPr>
          <p:nvPr>
            <p:ph idx="1"/>
          </p:nvPr>
        </p:nvSpPr>
        <p:spPr>
          <a:xfrm>
            <a:off x="457200" y="714375"/>
            <a:ext cx="8153400" cy="1800225"/>
          </a:xfrm>
        </p:spPr>
        <p:txBody>
          <a:bodyPr wrap="square">
            <a:noAutofit/>
          </a:bodyPr>
          <a:lstStyle/>
          <a:p>
            <a:pPr marL="0" lvl="0" indent="0">
              <a:spcBef>
                <a:spcPts val="0"/>
              </a:spcBef>
              <a:buClr>
                <a:schemeClr val="lt1"/>
              </a:buClr>
              <a:buSzPct val="25000"/>
              <a:buNone/>
              <a:tabLst>
                <a:tab pos="628650" algn="l"/>
              </a:tabLst>
            </a:pPr>
            <a:r>
              <a:rPr lang="en-US" sz="2800" b="1" dirty="0">
                <a:solidFill>
                  <a:srgbClr val="007FA3"/>
                </a:solidFill>
              </a:rPr>
              <a:t>Understand the limitations and tradeoffs of replicated, partitioned stores as indicated by the </a:t>
            </a:r>
            <a:r>
              <a:rPr lang="en-US" sz="2800" b="1" spc="-350" dirty="0" smtClean="0">
                <a:solidFill>
                  <a:srgbClr val="007FA3"/>
                </a:solidFill>
              </a:rPr>
              <a:t>C A </a:t>
            </a:r>
            <a:r>
              <a:rPr lang="en-US" sz="2800" b="1" dirty="0" smtClean="0">
                <a:solidFill>
                  <a:srgbClr val="007FA3"/>
                </a:solidFill>
              </a:rPr>
              <a:t>P </a:t>
            </a:r>
            <a:r>
              <a:rPr lang="en-US" sz="2800" b="1" dirty="0">
                <a:solidFill>
                  <a:srgbClr val="007FA3"/>
                </a:solidFill>
              </a:rPr>
              <a:t>(Consistency, Availability, Partition Tolerance) theorem</a:t>
            </a:r>
            <a:endParaRPr lang="en-IN" sz="2800" b="1" dirty="0">
              <a:solidFill>
                <a:srgbClr val="007FA3"/>
              </a:solidFill>
            </a:endParaRPr>
          </a:p>
        </p:txBody>
      </p:sp>
      <p:sp>
        <p:nvSpPr>
          <p:cNvPr id="4" name="Content Placeholder 3"/>
          <p:cNvSpPr>
            <a:spLocks noGrp="1"/>
          </p:cNvSpPr>
          <p:nvPr>
            <p:ph idx="13"/>
          </p:nvPr>
        </p:nvSpPr>
        <p:spPr>
          <a:xfrm>
            <a:off x="457200" y="2590800"/>
            <a:ext cx="8153400" cy="3355777"/>
          </a:xfrm>
        </p:spPr>
        <p:txBody>
          <a:bodyPr>
            <a:noAutofit/>
          </a:bodyPr>
          <a:lstStyle/>
          <a:p>
            <a:pPr marL="285750" indent="-285750"/>
            <a:r>
              <a:rPr lang="en-US" sz="2000" dirty="0"/>
              <a:t>The </a:t>
            </a:r>
            <a:r>
              <a:rPr lang="en-US" sz="2000" b="1" spc="-300" dirty="0" smtClean="0">
                <a:solidFill>
                  <a:schemeClr val="bg2"/>
                </a:solidFill>
              </a:rPr>
              <a:t>C A </a:t>
            </a:r>
            <a:r>
              <a:rPr lang="en-US" sz="2000" b="1" dirty="0" smtClean="0">
                <a:solidFill>
                  <a:schemeClr val="bg2"/>
                </a:solidFill>
              </a:rPr>
              <a:t>P </a:t>
            </a:r>
            <a:r>
              <a:rPr lang="en-US" sz="2000" b="1" dirty="0">
                <a:solidFill>
                  <a:schemeClr val="bg2"/>
                </a:solidFill>
              </a:rPr>
              <a:t>theorem</a:t>
            </a:r>
            <a:r>
              <a:rPr lang="en-US" sz="2000" dirty="0"/>
              <a:t> defines three properties of distributed database systems:</a:t>
            </a:r>
          </a:p>
          <a:p>
            <a:pPr marL="772668" lvl="1"/>
            <a:r>
              <a:rPr lang="en-US" sz="2000" b="1" dirty="0">
                <a:solidFill>
                  <a:schemeClr val="bg2"/>
                </a:solidFill>
              </a:rPr>
              <a:t>Consistency</a:t>
            </a:r>
            <a:r>
              <a:rPr lang="en-US" sz="2000" dirty="0"/>
              <a:t> means that all database replicas see the same data at any given point in time</a:t>
            </a:r>
          </a:p>
          <a:p>
            <a:pPr marL="772668" lvl="1"/>
            <a:r>
              <a:rPr lang="en-US" sz="2000" b="1" dirty="0">
                <a:solidFill>
                  <a:schemeClr val="bg2"/>
                </a:solidFill>
              </a:rPr>
              <a:t>Availability</a:t>
            </a:r>
            <a:r>
              <a:rPr lang="en-US" sz="2000" dirty="0"/>
              <a:t> means that every request received by a server will result in a response, as long as the network is available</a:t>
            </a:r>
          </a:p>
          <a:p>
            <a:pPr marL="772668" lvl="1"/>
            <a:r>
              <a:rPr lang="en-US" sz="2000" b="1" dirty="0">
                <a:solidFill>
                  <a:schemeClr val="bg2"/>
                </a:solidFill>
              </a:rPr>
              <a:t>Partition tolerance</a:t>
            </a:r>
            <a:r>
              <a:rPr lang="en-US" sz="2000" dirty="0"/>
              <a:t> means that the distributed database can continue to operate even when the cluster is partitioned by network failures into two or more disconnected sections (partitions</a:t>
            </a:r>
            <a:r>
              <a:rPr lang="en-US" sz="2000" dirty="0" smtClean="0"/>
              <a:t>)</a:t>
            </a:r>
            <a:endParaRPr lang="en-US" sz="2000" dirty="0"/>
          </a:p>
        </p:txBody>
      </p:sp>
    </p:spTree>
    <p:extLst>
      <p:ext uri="{BB962C8B-B14F-4D97-AF65-F5344CB8AC3E}">
        <p14:creationId xmlns:p14="http://schemas.microsoft.com/office/powerpoint/2010/main" val="3113148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4"/>
            <a:ext cx="8153400" cy="1704975"/>
          </a:xfrm>
        </p:spPr>
        <p:txBody>
          <a:bodyPr wrap="square" anchor="ctr">
            <a:noAutofit/>
          </a:bodyPr>
          <a:lstStyle/>
          <a:p>
            <a:r>
              <a:rPr lang="en-US" dirty="0" smtClean="0"/>
              <a:t>Figure 7.22 </a:t>
            </a:r>
            <a:r>
              <a:rPr lang="en-US" dirty="0"/>
              <a:t>The </a:t>
            </a:r>
            <a:r>
              <a:rPr lang="en-US" spc="-450" dirty="0" smtClean="0"/>
              <a:t>C A </a:t>
            </a:r>
            <a:r>
              <a:rPr lang="en-US" dirty="0" smtClean="0"/>
              <a:t>P </a:t>
            </a:r>
            <a:r>
              <a:rPr lang="en-US" dirty="0"/>
              <a:t>Theorem—You Can’t Have All Three at the Same Time!</a:t>
            </a:r>
          </a:p>
        </p:txBody>
      </p:sp>
      <p:pic>
        <p:nvPicPr>
          <p:cNvPr id="26627" name="Picture 3" descr="The three circles of the venn diagram that overlap one another and form a common portion at the center is shown. The three circles are described as Consistency, Availability and Partition tolerance. The common portion at the center is where we cannot have complete consistency, availability, and partition tolerance."/>
          <p:cNvPicPr>
            <a:picLocks noChangeAspect="1" noChangeArrowheads="1"/>
          </p:cNvPicPr>
          <p:nvPr/>
        </p:nvPicPr>
        <p:blipFill rotWithShape="1">
          <a:blip r:embed="rId3">
            <a:extLst>
              <a:ext uri="{28A0092B-C50C-407E-A947-70E740481C1C}">
                <a14:useLocalDpi xmlns:a14="http://schemas.microsoft.com/office/drawing/2010/main" val="0"/>
              </a:ext>
            </a:extLst>
          </a:blip>
          <a:srcRect b="6140"/>
          <a:stretch/>
        </p:blipFill>
        <p:spPr bwMode="auto">
          <a:xfrm>
            <a:off x="1416990" y="1989756"/>
            <a:ext cx="6295418" cy="4275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9277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en-US" sz="3600" dirty="0">
                <a:latin typeface="+mj-lt"/>
              </a:rPr>
              <a:t>Categories of NoSQL Database Management Systems</a:t>
            </a:r>
          </a:p>
        </p:txBody>
      </p:sp>
      <p:sp>
        <p:nvSpPr>
          <p:cNvPr id="3" name="Content Placeholder 2"/>
          <p:cNvSpPr>
            <a:spLocks noGrp="1"/>
          </p:cNvSpPr>
          <p:nvPr>
            <p:ph idx="1"/>
          </p:nvPr>
        </p:nvSpPr>
        <p:spPr>
          <a:xfrm>
            <a:off x="457200" y="1421963"/>
            <a:ext cx="8153400" cy="1387912"/>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the basic concepts of Big Data, structured storage, and the MapReduce process</a:t>
            </a:r>
            <a:endParaRPr lang="en-IN" sz="2800" b="1" dirty="0">
              <a:solidFill>
                <a:srgbClr val="007FA3"/>
              </a:solidFill>
            </a:endParaRPr>
          </a:p>
        </p:txBody>
      </p:sp>
      <p:sp>
        <p:nvSpPr>
          <p:cNvPr id="4" name="Content Placeholder 3"/>
          <p:cNvSpPr>
            <a:spLocks noGrp="1"/>
          </p:cNvSpPr>
          <p:nvPr>
            <p:ph idx="13"/>
          </p:nvPr>
        </p:nvSpPr>
        <p:spPr>
          <a:xfrm>
            <a:off x="457200" y="2834283"/>
            <a:ext cx="8153400" cy="3461742"/>
          </a:xfrm>
        </p:spPr>
        <p:txBody>
          <a:bodyPr>
            <a:noAutofit/>
          </a:bodyPr>
          <a:lstStyle/>
          <a:p>
            <a:pPr marL="285750" indent="-285750"/>
            <a:r>
              <a:rPr lang="en-US" sz="2000" dirty="0"/>
              <a:t>Four categories of NoSQL databases include:</a:t>
            </a:r>
          </a:p>
          <a:p>
            <a:pPr marL="772668" lvl="1"/>
            <a:r>
              <a:rPr lang="en-US" sz="2000" b="1" dirty="0">
                <a:solidFill>
                  <a:schemeClr val="bg2"/>
                </a:solidFill>
              </a:rPr>
              <a:t>Key-Value</a:t>
            </a:r>
            <a:r>
              <a:rPr lang="en-US" sz="2000" dirty="0"/>
              <a:t> database</a:t>
            </a:r>
          </a:p>
          <a:p>
            <a:pPr marL="1172718" lvl="2"/>
            <a:r>
              <a:rPr lang="en-US" sz="2000" dirty="0"/>
              <a:t>Dynamo, MemcacheDB, Redis</a:t>
            </a:r>
          </a:p>
          <a:p>
            <a:pPr marL="772668" lvl="1"/>
            <a:r>
              <a:rPr lang="en-US" sz="2000" b="1" dirty="0">
                <a:solidFill>
                  <a:schemeClr val="bg2"/>
                </a:solidFill>
              </a:rPr>
              <a:t>Document</a:t>
            </a:r>
            <a:r>
              <a:rPr lang="en-US" sz="2000" dirty="0"/>
              <a:t> database</a:t>
            </a:r>
          </a:p>
          <a:p>
            <a:pPr marL="1172718" lvl="2"/>
            <a:r>
              <a:rPr lang="en-US" sz="2000" dirty="0"/>
              <a:t>Couchbase, ArangoDB, Mongo DB</a:t>
            </a:r>
          </a:p>
          <a:p>
            <a:pPr marL="772668" lvl="1"/>
            <a:r>
              <a:rPr lang="en-US" sz="2000" b="1" dirty="0">
                <a:solidFill>
                  <a:schemeClr val="bg2"/>
                </a:solidFill>
              </a:rPr>
              <a:t>Column family</a:t>
            </a:r>
            <a:r>
              <a:rPr lang="en-US" sz="2000" dirty="0"/>
              <a:t> database</a:t>
            </a:r>
          </a:p>
          <a:p>
            <a:pPr marL="1172718" lvl="2"/>
            <a:r>
              <a:rPr lang="en-US" sz="2000" dirty="0"/>
              <a:t>Vertica, Apache Cassandra, Hbase</a:t>
            </a:r>
          </a:p>
          <a:p>
            <a:pPr marL="772668" lvl="1"/>
            <a:r>
              <a:rPr lang="en-US" sz="2000" b="1" dirty="0">
                <a:solidFill>
                  <a:schemeClr val="bg2"/>
                </a:solidFill>
              </a:rPr>
              <a:t>Graph</a:t>
            </a:r>
            <a:r>
              <a:rPr lang="en-US" sz="2000" dirty="0"/>
              <a:t> database</a:t>
            </a:r>
          </a:p>
          <a:p>
            <a:pPr marL="1172718" lvl="2"/>
            <a:r>
              <a:rPr lang="en-US" sz="2000" dirty="0"/>
              <a:t>Neo4j, AllegroGraph, Titan</a:t>
            </a:r>
          </a:p>
        </p:txBody>
      </p:sp>
    </p:spTree>
    <p:extLst>
      <p:ext uri="{BB962C8B-B14F-4D97-AF65-F5344CB8AC3E}">
        <p14:creationId xmlns:p14="http://schemas.microsoft.com/office/powerpoint/2010/main" val="25151545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50"/>
            <a:ext cx="8153400" cy="1143000"/>
          </a:xfrm>
        </p:spPr>
        <p:txBody>
          <a:bodyPr wrap="square" anchor="ctr">
            <a:noAutofit/>
          </a:bodyPr>
          <a:lstStyle/>
          <a:p>
            <a:r>
              <a:rPr lang="en-US" dirty="0" smtClean="0"/>
              <a:t>Figure 7.23 </a:t>
            </a:r>
            <a:r>
              <a:rPr lang="en-US" dirty="0"/>
              <a:t>An ArangoDB AQL Query and </a:t>
            </a:r>
            <a:r>
              <a:rPr lang="en-US" spc="-450" dirty="0" smtClean="0"/>
              <a:t>J S O </a:t>
            </a:r>
            <a:r>
              <a:rPr lang="en-US" dirty="0" smtClean="0"/>
              <a:t>N </a:t>
            </a:r>
            <a:r>
              <a:rPr lang="en-US" dirty="0"/>
              <a:t>Results</a:t>
            </a:r>
          </a:p>
        </p:txBody>
      </p:sp>
      <p:pic>
        <p:nvPicPr>
          <p:cNvPr id="27650" name="Picture 2" descr="On the left panel, the ArangoDB web interface shows menu options and queries is selected. On the right side, the AQL query is shown as &#10;FOR C in Courses&#10; FILTER C.Fee &gt; 400&#10; RETURN open bracket CourseName: C.Course, CourseDate: C.CourseDate, &#10;StudentLastNames : C.Enrollments of asterisk.CustomerLastName&#10;In the bottom panel, the query results are listed in a tabular format. The columns are CourseName, CourseDate and StudentLastNames.&#10;• Adv Pastels, 11/15/2019, [“Kyle”]&#10;• Adv Pastels, 10/1/2019, [“Johnson”, “Jackson”, “Pearson”]&#10;A button to toggle between tabular and JSON syntax is on the right end of the table."/>
          <p:cNvPicPr>
            <a:picLocks noChangeAspect="1" noChangeArrowheads="1"/>
          </p:cNvPicPr>
          <p:nvPr/>
        </p:nvPicPr>
        <p:blipFill rotWithShape="1">
          <a:blip r:embed="rId3">
            <a:extLst>
              <a:ext uri="{28A0092B-C50C-407E-A947-70E740481C1C}">
                <a14:useLocalDpi xmlns:a14="http://schemas.microsoft.com/office/drawing/2010/main" val="0"/>
              </a:ext>
            </a:extLst>
          </a:blip>
          <a:srcRect b="4332"/>
          <a:stretch/>
        </p:blipFill>
        <p:spPr bwMode="auto">
          <a:xfrm>
            <a:off x="570937" y="1425048"/>
            <a:ext cx="7993510" cy="430900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6010275"/>
            <a:ext cx="8153400" cy="276225"/>
          </a:xfrm>
        </p:spPr>
        <p:txBody>
          <a:bodyPr wrap="square">
            <a:noAutofit/>
          </a:bodyPr>
          <a:lstStyle/>
          <a:p>
            <a:pPr marL="0" indent="0">
              <a:buNone/>
            </a:pPr>
            <a:r>
              <a:rPr lang="en-US" dirty="0"/>
              <a:t>Courtesy of ArangoDB</a:t>
            </a:r>
          </a:p>
        </p:txBody>
      </p:sp>
    </p:spTree>
    <p:extLst>
      <p:ext uri="{BB962C8B-B14F-4D97-AF65-F5344CB8AC3E}">
        <p14:creationId xmlns:p14="http://schemas.microsoft.com/office/powerpoint/2010/main" val="554331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
            <a:ext cx="8153400" cy="619125"/>
          </a:xfrm>
        </p:spPr>
        <p:txBody>
          <a:bodyPr wrap="square" anchor="ctr">
            <a:noAutofit/>
          </a:bodyPr>
          <a:lstStyle/>
          <a:p>
            <a:r>
              <a:rPr lang="en-US" sz="3600" dirty="0">
                <a:latin typeface="+mj-lt"/>
              </a:rPr>
              <a:t>MapReduce and Hadoop</a:t>
            </a:r>
          </a:p>
        </p:txBody>
      </p:sp>
      <p:sp>
        <p:nvSpPr>
          <p:cNvPr id="3" name="Content Placeholder 2"/>
          <p:cNvSpPr>
            <a:spLocks noGrp="1"/>
          </p:cNvSpPr>
          <p:nvPr>
            <p:ph idx="1"/>
          </p:nvPr>
        </p:nvSpPr>
        <p:spPr>
          <a:xfrm>
            <a:off x="457200" y="1066799"/>
            <a:ext cx="8153400" cy="13430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the basic concepts of Big Data, structured storage, and the MapReduce process</a:t>
            </a:r>
            <a:endParaRPr lang="en-IN" sz="2800" b="1" dirty="0">
              <a:solidFill>
                <a:srgbClr val="007FA3"/>
              </a:solidFill>
            </a:endParaRPr>
          </a:p>
        </p:txBody>
      </p:sp>
      <p:sp>
        <p:nvSpPr>
          <p:cNvPr id="4" name="Content Placeholder 3"/>
          <p:cNvSpPr>
            <a:spLocks noGrp="1"/>
          </p:cNvSpPr>
          <p:nvPr>
            <p:ph idx="13"/>
          </p:nvPr>
        </p:nvSpPr>
        <p:spPr>
          <a:xfrm>
            <a:off x="457200" y="2514600"/>
            <a:ext cx="8153400" cy="2981325"/>
          </a:xfrm>
        </p:spPr>
        <p:txBody>
          <a:bodyPr>
            <a:noAutofit/>
          </a:bodyPr>
          <a:lstStyle/>
          <a:p>
            <a:pPr marL="285750" indent="-285750"/>
            <a:r>
              <a:rPr lang="en-US" sz="2200" b="1" dirty="0">
                <a:solidFill>
                  <a:schemeClr val="bg2"/>
                </a:solidFill>
              </a:rPr>
              <a:t>MapReduce</a:t>
            </a:r>
            <a:r>
              <a:rPr lang="en-US" sz="2200" dirty="0"/>
              <a:t> is a technique to analyze extremely large datasets by breaking down tasks and assigning them to a cluster of computers and then combine them into the final product of the original task.</a:t>
            </a:r>
          </a:p>
          <a:p>
            <a:pPr marL="285750" indent="-285750"/>
            <a:r>
              <a:rPr lang="en-US" sz="2200" b="1" dirty="0">
                <a:solidFill>
                  <a:schemeClr val="bg2"/>
                </a:solidFill>
              </a:rPr>
              <a:t>Hadoop Distributed File System (</a:t>
            </a:r>
            <a:r>
              <a:rPr lang="en-US" sz="2200" b="1" spc="-300" dirty="0" smtClean="0">
                <a:solidFill>
                  <a:schemeClr val="bg2"/>
                </a:solidFill>
              </a:rPr>
              <a:t>H D F </a:t>
            </a:r>
            <a:r>
              <a:rPr lang="en-US" sz="2200" b="1" dirty="0" smtClean="0">
                <a:solidFill>
                  <a:schemeClr val="bg2"/>
                </a:solidFill>
              </a:rPr>
              <a:t>S</a:t>
            </a:r>
            <a:r>
              <a:rPr lang="en-US" sz="2200" b="1" dirty="0">
                <a:solidFill>
                  <a:schemeClr val="bg2"/>
                </a:solidFill>
              </a:rPr>
              <a:t>)</a:t>
            </a:r>
            <a:r>
              <a:rPr lang="en-US" sz="2200" dirty="0"/>
              <a:t> provides standard file services to clustered servers so their file systems can function as one distributed, replicated file system that can support large-scale MapReduce processing.</a:t>
            </a:r>
          </a:p>
        </p:txBody>
      </p:sp>
    </p:spTree>
    <p:extLst>
      <p:ext uri="{BB962C8B-B14F-4D97-AF65-F5344CB8AC3E}">
        <p14:creationId xmlns:p14="http://schemas.microsoft.com/office/powerpoint/2010/main" val="665838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099"/>
            <a:ext cx="8153400" cy="619125"/>
          </a:xfrm>
        </p:spPr>
        <p:txBody>
          <a:bodyPr wrap="square" anchor="ctr">
            <a:noAutofit/>
          </a:bodyPr>
          <a:lstStyle/>
          <a:p>
            <a:r>
              <a:rPr lang="en-US" sz="3600" dirty="0" smtClean="0">
                <a:latin typeface="+mj-lt"/>
              </a:rPr>
              <a:t>Figure 7.24 </a:t>
            </a:r>
            <a:r>
              <a:rPr lang="en-US" sz="3600" dirty="0">
                <a:latin typeface="+mj-lt"/>
              </a:rPr>
              <a:t>MapReduce</a:t>
            </a:r>
          </a:p>
        </p:txBody>
      </p:sp>
      <p:pic>
        <p:nvPicPr>
          <p:cNvPr id="28675" name="Picture 3" descr="1. INPUT: DOCUMENT:&#10;This block consists of many documents named as Document Section 01, Document Section 02 and so on upto Document Section N.&#10;&#10;2. MAP:&#10;Each Document Section from the Input is fed to computer, which lists individual words and counts how many times each word appears. This starts from Document Section 01 to Computer 01 and ends with Document Section N to Computer N.&#10;3. REDUCE:&#10;• Data from Computer 01 to Computer N from the Map block is fed to Reduce block to the computer. Here, the computer combines lists of individual words and total counts of how many times each word appears.&#10;• The computer gives word count as an output as shown below.&#10;• A, 56&#10;• And, 85&#10;• Boy, 15&#10;• Dog, 27&#10;• The, 67&#10;• Shown, 12&#10;• Sun, 12&#10;• Way, 7"/>
          <p:cNvPicPr>
            <a:picLocks noChangeAspect="1" noChangeArrowheads="1"/>
          </p:cNvPicPr>
          <p:nvPr/>
        </p:nvPicPr>
        <p:blipFill rotWithShape="1">
          <a:blip r:embed="rId3">
            <a:extLst>
              <a:ext uri="{28A0092B-C50C-407E-A947-70E740481C1C}">
                <a14:useLocalDpi xmlns:a14="http://schemas.microsoft.com/office/drawing/2010/main" val="0"/>
              </a:ext>
            </a:extLst>
          </a:blip>
          <a:srcRect b="5409"/>
          <a:stretch/>
        </p:blipFill>
        <p:spPr bwMode="auto">
          <a:xfrm>
            <a:off x="569290" y="1053396"/>
            <a:ext cx="7993510" cy="505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3276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en-US" sz="3600" dirty="0" smtClean="0">
                <a:latin typeface="+mj-lt"/>
              </a:rPr>
              <a:t>Figure 7.25 </a:t>
            </a:r>
            <a:r>
              <a:rPr lang="en-US" sz="3600" dirty="0">
                <a:latin typeface="+mj-lt"/>
              </a:rPr>
              <a:t>Example of Apache Tez Directed Acyclic Graph</a:t>
            </a:r>
          </a:p>
        </p:txBody>
      </p:sp>
      <p:pic>
        <p:nvPicPr>
          <p:cNvPr id="29698" name="Picture 2" descr="Two sets of Map and Reduce blocks are arranged such that,&#10;• One set has three maps, each map feeds data to two numbers of Reduce. The two numbers of Reduce feed data to one Reduce.&#10;• The second set has two maps, each map feeds data to one Reduce.&#10;Data from both the end Reduce feed data to one and final Reduce block."/>
          <p:cNvPicPr>
            <a:picLocks noChangeAspect="1" noChangeArrowheads="1"/>
          </p:cNvPicPr>
          <p:nvPr/>
        </p:nvPicPr>
        <p:blipFill rotWithShape="1">
          <a:blip r:embed="rId3">
            <a:extLst>
              <a:ext uri="{28A0092B-C50C-407E-A947-70E740481C1C}">
                <a14:useLocalDpi xmlns:a14="http://schemas.microsoft.com/office/drawing/2010/main" val="0"/>
              </a:ext>
            </a:extLst>
          </a:blip>
          <a:srcRect b="4948"/>
          <a:stretch/>
        </p:blipFill>
        <p:spPr bwMode="auto">
          <a:xfrm>
            <a:off x="1543050" y="1348070"/>
            <a:ext cx="6057635" cy="495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3989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154" y="46077"/>
            <a:ext cx="8154446" cy="611148"/>
          </a:xfrm>
        </p:spPr>
        <p:txBody>
          <a:bodyPr wrap="square" anchor="ctr">
            <a:noAutofit/>
          </a:bodyPr>
          <a:lstStyle/>
          <a:p>
            <a:r>
              <a:rPr lang="en-US" sz="3600" dirty="0">
                <a:latin typeface="+mj-lt"/>
              </a:rPr>
              <a:t>Copyright</a:t>
            </a:r>
            <a:endParaRPr lang="en-US" sz="3600" b="0" dirty="0">
              <a:latin typeface="+mj-lt"/>
            </a:endParaRPr>
          </a:p>
        </p:txBody>
      </p:sp>
      <p:pic>
        <p:nvPicPr>
          <p:cNvPr id="7" name="Graphic 6" descr="Warning">
            <a:extLst>
              <a:ext uri="{FF2B5EF4-FFF2-40B4-BE49-F238E27FC236}">
                <a16:creationId xmlns:a16="http://schemas.microsoft.com/office/drawing/2014/main" id="{C06FB2D2-3F36-42C9-A5A6-B6234DC54C96}"/>
              </a:ext>
            </a:extLst>
          </p:cNvPr>
          <p:cNvPicPr>
            <a:picLocks noChangeAspect="1"/>
          </p:cNvPicPr>
          <p:nvPr/>
        </p:nvPicPr>
        <p:blipFill>
          <a:blip r:embed="rId2">
            <a:extLst>
              <a:ext uri="{96DAC541-7B7A-43D3-8B79-37D633B846F1}">
                <asvg:svgBlip xmlns="" xmlns:asvg="http://schemas.microsoft.com/office/drawing/2016/SVG/main" r:embed="rId4"/>
              </a:ext>
            </a:extLst>
          </a:blip>
          <a:stretch>
            <a:fillRect/>
          </a:stretch>
        </p:blipFill>
        <p:spPr>
          <a:xfrm>
            <a:off x="370009" y="2317359"/>
            <a:ext cx="1277815" cy="1434026"/>
          </a:xfrm>
          <a:prstGeom prst="rect">
            <a:avLst/>
          </a:prstGeom>
        </p:spPr>
      </p:pic>
      <p:sp>
        <p:nvSpPr>
          <p:cNvPr id="8" name="Text Placeholder 1">
            <a:extLst>
              <a:ext uri="{FF2B5EF4-FFF2-40B4-BE49-F238E27FC236}">
                <a16:creationId xmlns:a16="http://schemas.microsoft.com/office/drawing/2014/main" id="{AD5FAE7B-F718-4307-B112-AD6256157E8F}"/>
              </a:ext>
            </a:extLst>
          </p:cNvPr>
          <p:cNvSpPr txBox="1">
            <a:spLocks/>
          </p:cNvSpPr>
          <p:nvPr/>
        </p:nvSpPr>
        <p:spPr>
          <a:xfrm>
            <a:off x="1714499" y="1852246"/>
            <a:ext cx="6858001" cy="2854836"/>
          </a:xfrm>
          <a:prstGeom prst="rect">
            <a:avLst/>
          </a:prstGeom>
        </p:spPr>
        <p:style>
          <a:lnRef idx="2">
            <a:schemeClr val="dk1"/>
          </a:lnRef>
          <a:fillRef idx="1">
            <a:schemeClr val="lt1"/>
          </a:fillRef>
          <a:effectRef idx="0">
            <a:schemeClr val="dk1"/>
          </a:effectRef>
          <a:fontRef idx="minor">
            <a:schemeClr val="dk1"/>
          </a:fontRef>
        </p:style>
        <p:txBody>
          <a:bodyPr vert="horz" lIns="182880" tIns="182880" rIns="182880" bIns="182880" rtlCol="0" anchor="ctr">
            <a:noAutofit/>
          </a:bodyPr>
          <a:lst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dk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dk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dk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dk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dk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dk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dk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dk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dk1"/>
                </a:solidFill>
                <a:latin typeface="+mn-lt"/>
                <a:ea typeface="+mn-ea"/>
                <a:cs typeface="+mn-cs"/>
              </a:defRPr>
            </a:lvl9pPr>
          </a:lstStyle>
          <a:p>
            <a:pPr marL="101600" indent="0">
              <a:buFont typeface="Arial" panose="020B0604020202020204" pitchFamily="34" charset="0"/>
              <a:buNone/>
            </a:pPr>
            <a:r>
              <a:rPr lang="en-US" b="1" dirty="0" smtClean="0"/>
              <a:t>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a:t>
            </a:r>
            <a:endParaRPr lang="en-US" b="1" dirty="0"/>
          </a:p>
        </p:txBody>
      </p:sp>
    </p:spTree>
    <p:extLst>
      <p:ext uri="{BB962C8B-B14F-4D97-AF65-F5344CB8AC3E}">
        <p14:creationId xmlns:p14="http://schemas.microsoft.com/office/powerpoint/2010/main" val="33412688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3825"/>
            <a:ext cx="8153400" cy="1000125"/>
          </a:xfrm>
        </p:spPr>
        <p:txBody>
          <a:bodyPr wrap="square" anchor="ctr">
            <a:noAutofit/>
          </a:bodyPr>
          <a:lstStyle/>
          <a:p>
            <a:r>
              <a:rPr lang="en-US" dirty="0">
                <a:latin typeface="+mj-lt"/>
              </a:rPr>
              <a:t>Figure </a:t>
            </a:r>
            <a:r>
              <a:rPr lang="en-US" dirty="0" smtClean="0">
                <a:latin typeface="+mj-lt"/>
              </a:rPr>
              <a:t>5.27 </a:t>
            </a:r>
            <a:r>
              <a:rPr lang="en-US" dirty="0">
                <a:latin typeface="+mj-lt"/>
              </a:rPr>
              <a:t>Heather Sweeney Designs: Database Design</a:t>
            </a:r>
          </a:p>
        </p:txBody>
      </p:sp>
      <p:pic>
        <p:nvPicPr>
          <p:cNvPr id="3" name="Picture 2" descr="1. The columns of Seminar table are SeminarID, which is highlighted with primary key, SeminarDate, SeminarTime, Location and SeminarTitle.&#10;2. Columns of Seminar_Customer are SeminarID, which is highlighted with foreign key, CustomerID which is high-lighted with foreign key.&#10;3. The columns of Customer table are CustomerID which is highlighted with primary key, LastName, FirstName, EmailAddress, EncryptedPassword, Phone, StreetAddress, City, State and ZIP.&#10;4. Columns of Contact table are CustomerID which is highlighted with foreign key, ContactNumber which is high-lighted with primary key, ContactDate, ContactType and SeminarID with a foreign key.&#10;5. Columns of Invoice table are Invoice Number which is highlighted with primary key, InvoiceDate, CustomerID with a foreign key, Subtotal, Shipping, Tax and Total.&#10;6. Columns of Line_item table are Invoice Number which is highlighted with foreign key, LineNumber which is highlighted with primary key, ProductNumber with foreign key, Quantity, UnitPrice and Total.&#10;7. Columns of Product table are ProductNumber which is highlighted with primary key, ProductType, ProductDescription, UnitPrice and QuantityOnHand.&#10;Link relationships:&#10;• Optional one-to-optional-many relationship from Seminar to Contact.&#10;• Mandatory one to optional many relationships from Seminar to Seminar_Customer.&#10;• Mandatory one to optional many relationships from Customer to Seminar_Customer.&#10;• Option one- to-optional many link from Seminar to Contact represented by dotted line.&#10;• Mandatory one-to-optional many link from Customer to Contact.&#10;• Mandatory one-to-optional many link from Customer to Invoice represented by dotted line.&#10;• Mandatory one-to-mandatory one link from Invoice to Line_item.&#10;• Mandatory one-to-optional many link from Product to Line_item."/>
          <p:cNvPicPr>
            <a:picLocks noChangeAspect="1" noChangeArrowheads="1"/>
          </p:cNvPicPr>
          <p:nvPr/>
        </p:nvPicPr>
        <p:blipFill rotWithShape="1">
          <a:blip r:embed="rId3">
            <a:extLst>
              <a:ext uri="{28A0092B-C50C-407E-A947-70E740481C1C}">
                <a14:useLocalDpi xmlns:a14="http://schemas.microsoft.com/office/drawing/2010/main" val="0"/>
              </a:ext>
            </a:extLst>
          </a:blip>
          <a:srcRect b="4167"/>
          <a:stretch/>
        </p:blipFill>
        <p:spPr bwMode="auto">
          <a:xfrm>
            <a:off x="1704337" y="1293973"/>
            <a:ext cx="5723666" cy="452483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457200" y="6038850"/>
            <a:ext cx="8153400" cy="246221"/>
          </a:xfrm>
        </p:spPr>
        <p:txBody>
          <a:bodyPr wrap="square">
            <a:noAutofit/>
          </a:bodyPr>
          <a:lstStyle/>
          <a:p>
            <a:pPr marL="0" indent="0">
              <a:buNone/>
            </a:pPr>
            <a:r>
              <a:rPr lang="en-US" dirty="0"/>
              <a:t>Note: From Chapter 5 showing the final database design for Heather Sweeney</a:t>
            </a:r>
          </a:p>
        </p:txBody>
      </p:sp>
    </p:spTree>
    <p:extLst>
      <p:ext uri="{BB962C8B-B14F-4D97-AF65-F5344CB8AC3E}">
        <p14:creationId xmlns:p14="http://schemas.microsoft.com/office/powerpoint/2010/main" val="849537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934"/>
            <a:ext cx="8153400" cy="1156216"/>
          </a:xfrm>
        </p:spPr>
        <p:txBody>
          <a:bodyPr wrap="square" anchor="ctr">
            <a:noAutofit/>
          </a:bodyPr>
          <a:lstStyle/>
          <a:p>
            <a:r>
              <a:rPr lang="en-US" dirty="0" smtClean="0"/>
              <a:t>Figure 7.2 </a:t>
            </a:r>
            <a:r>
              <a:rPr lang="en-US" dirty="0"/>
              <a:t>The </a:t>
            </a:r>
            <a:r>
              <a:rPr lang="en-US" spc="-450" dirty="0" smtClean="0"/>
              <a:t>H S </a:t>
            </a:r>
            <a:r>
              <a:rPr lang="en-US" dirty="0" smtClean="0"/>
              <a:t>D </a:t>
            </a:r>
            <a:r>
              <a:rPr lang="en-US" dirty="0"/>
              <a:t>Database Diagram</a:t>
            </a:r>
          </a:p>
        </p:txBody>
      </p:sp>
      <p:pic>
        <p:nvPicPr>
          <p:cNvPr id="3074" name="Picture 2" descr="1. Columns of Seminar table are &#10;• SeminarID INT(11)which is Primary Key, &#10;• SeminarDate DATE, &#10;• SeminarTime TIME, &#10;• Location VARCHAR(100)and &#10;• SeminarTitle VARCHAR(100).&#10;2. Columns of Customer table are &#10;• CustomerID INT(11) which is primary key, &#10;• LastName CHAR(25), &#10;• FirstName CHAR(25), &#10;• EmailAddress VARCHAR(100), &#10;• EncryptedPassword VARCHAR(50), &#10;• Phone CHAR(12), &#10;• StreetAddress CHAR(35), &#10;• City CHAR(35), &#10;• State CHAR(2) and &#10;• ZIP CHAR(10).&#10;3. Columns of Contact table are &#10;• CustomerID, &#10;• ContactNumber INT(11) which is primary key, &#10;• ContactDate DATE and &#10;• ContactType VARCHAR(30)&#10;• SeminarID INT(11).&#10;4. Columns of Invoice table are &#10;• InvoiceNumber which is primary key, &#10;• InvoiceDate DATE,&#10;• CustomerID INT(11), &#10;• PaymentType CHAR(25), &#10;• Subtotal DECIMAL(9,2), &#10;• Shipping DECIMAL(9,2), &#10;• Tax DECIMAL (9,2) and &#10;• Total DECIMAL(9,2).&#10;5. Columns of Seminar_Customer table  are&#10;• Seminar_ID INT(11)&#10;• Customer_ID INT(11)&#10;6. Columns of Line_item table are &#10;• InvoiceNumber INT(11), &#10;• LineNumber INT(11) which is primary key, &#10;• Product Number CHAR(35),&#10;• Quantity INT(11), &#10;• UnitPrice DECIMAL(9,2) and &#10;• Total DECIMAL(9,2)&#10;7. Columns of Product table are &#10;• ProductNumber CHAR(35) which is primary key, &#10;• ProductType CHAR(24), &#10;• ProductDescription VARCHAR(100), &#10;• UnitPrice DECIMAL(9,2) and&#10;• QuantityOnHand INT(11).&#10;&#10;Link Relationships:&#10;A mandatory-one-to- mandatory-many link exists between two tables as below:&#10;• From Seminar to Seminar_Customer.&#10;• From Seminar to Contact and is represented by dashed line.&#10;• From Customer to Contact.&#10;• From Customer to Seminar_Customer.&#10;• From Customer to Invoice and is represented by dashed line.&#10;• From Invoice to Line_item.&#10;• From Product to line_item and is represented by dashed line."/>
          <p:cNvPicPr>
            <a:picLocks noChangeAspect="1" noChangeArrowheads="1"/>
          </p:cNvPicPr>
          <p:nvPr/>
        </p:nvPicPr>
        <p:blipFill rotWithShape="1">
          <a:blip r:embed="rId3">
            <a:extLst>
              <a:ext uri="{28A0092B-C50C-407E-A947-70E740481C1C}">
                <a14:useLocalDpi xmlns:a14="http://schemas.microsoft.com/office/drawing/2010/main" val="0"/>
              </a:ext>
            </a:extLst>
          </a:blip>
          <a:srcRect b="6463"/>
          <a:stretch/>
        </p:blipFill>
        <p:spPr bwMode="auto">
          <a:xfrm>
            <a:off x="573367" y="1447800"/>
            <a:ext cx="7993510" cy="403048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p:cNvSpPr>
            <a:spLocks noGrp="1"/>
          </p:cNvSpPr>
          <p:nvPr>
            <p:ph idx="1"/>
          </p:nvPr>
        </p:nvSpPr>
        <p:spPr>
          <a:xfrm>
            <a:off x="457200" y="6019800"/>
            <a:ext cx="8153400" cy="246221"/>
          </a:xfrm>
        </p:spPr>
        <p:txBody>
          <a:bodyPr wrap="square">
            <a:noAutofit/>
          </a:bodyPr>
          <a:lstStyle/>
          <a:p>
            <a:pPr marL="0" indent="0">
              <a:buNone/>
            </a:pPr>
            <a:r>
              <a:rPr lang="en-US" dirty="0"/>
              <a:t>Oracle MySQL Community Server 8.0, Oracle Corporation</a:t>
            </a:r>
          </a:p>
        </p:txBody>
      </p:sp>
    </p:spTree>
    <p:extLst>
      <p:ext uri="{BB962C8B-B14F-4D97-AF65-F5344CB8AC3E}">
        <p14:creationId xmlns:p14="http://schemas.microsoft.com/office/powerpoint/2010/main" val="771968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5"/>
            <a:ext cx="8153400" cy="609600"/>
          </a:xfrm>
        </p:spPr>
        <p:txBody>
          <a:bodyPr wrap="square" anchor="ctr">
            <a:noAutofit/>
          </a:bodyPr>
          <a:lstStyle/>
          <a:p>
            <a:r>
              <a:rPr lang="en-US" sz="3600" dirty="0">
                <a:latin typeface="+mj-lt"/>
              </a:rPr>
              <a:t>Business Intelligence Systems</a:t>
            </a:r>
          </a:p>
        </p:txBody>
      </p:sp>
      <p:sp>
        <p:nvSpPr>
          <p:cNvPr id="3" name="Content Placeholder 2"/>
          <p:cNvSpPr>
            <a:spLocks noGrp="1"/>
          </p:cNvSpPr>
          <p:nvPr>
            <p:ph idx="1"/>
          </p:nvPr>
        </p:nvSpPr>
        <p:spPr>
          <a:xfrm>
            <a:off x="457200" y="657225"/>
            <a:ext cx="8153400" cy="9620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the basic concepts of business intelligence (</a:t>
            </a:r>
            <a:r>
              <a:rPr lang="en-US" sz="2800" b="1" spc="-400" dirty="0" smtClean="0">
                <a:solidFill>
                  <a:srgbClr val="007FA3"/>
                </a:solidFill>
              </a:rPr>
              <a:t>B </a:t>
            </a:r>
            <a:r>
              <a:rPr lang="en-US" sz="2800" b="1" dirty="0" smtClean="0">
                <a:solidFill>
                  <a:srgbClr val="007FA3"/>
                </a:solidFill>
              </a:rPr>
              <a:t>I</a:t>
            </a:r>
            <a:r>
              <a:rPr lang="en-US" sz="2800" b="1" dirty="0">
                <a:solidFill>
                  <a:srgbClr val="007FA3"/>
                </a:solidFill>
              </a:rPr>
              <a:t>) systems</a:t>
            </a:r>
            <a:endParaRPr lang="en-IN" sz="2800" b="1" dirty="0">
              <a:solidFill>
                <a:srgbClr val="007FA3"/>
              </a:solidFill>
            </a:endParaRPr>
          </a:p>
        </p:txBody>
      </p:sp>
      <p:sp>
        <p:nvSpPr>
          <p:cNvPr id="4" name="Content Placeholder 3"/>
          <p:cNvSpPr>
            <a:spLocks noGrp="1"/>
          </p:cNvSpPr>
          <p:nvPr>
            <p:ph idx="13"/>
          </p:nvPr>
        </p:nvSpPr>
        <p:spPr>
          <a:xfrm>
            <a:off x="457200" y="1771650"/>
            <a:ext cx="8153400" cy="4267200"/>
          </a:xfrm>
        </p:spPr>
        <p:txBody>
          <a:bodyPr>
            <a:noAutofit/>
          </a:bodyPr>
          <a:lstStyle/>
          <a:p>
            <a:pPr marL="285750" indent="-285750"/>
            <a:r>
              <a:rPr lang="en-US" sz="1800" b="1" dirty="0">
                <a:solidFill>
                  <a:schemeClr val="bg2"/>
                </a:solidFill>
              </a:rPr>
              <a:t>Business intelligence (</a:t>
            </a:r>
            <a:r>
              <a:rPr lang="en-US" sz="1800" b="1" spc="-300" dirty="0" smtClean="0">
                <a:solidFill>
                  <a:schemeClr val="bg2"/>
                </a:solidFill>
              </a:rPr>
              <a:t>B </a:t>
            </a:r>
            <a:r>
              <a:rPr lang="en-US" sz="1800" b="1" dirty="0" smtClean="0">
                <a:solidFill>
                  <a:schemeClr val="bg2"/>
                </a:solidFill>
              </a:rPr>
              <a:t>I</a:t>
            </a:r>
            <a:r>
              <a:rPr lang="en-US" sz="1800" b="1" dirty="0">
                <a:solidFill>
                  <a:schemeClr val="bg2"/>
                </a:solidFill>
              </a:rPr>
              <a:t>)</a:t>
            </a:r>
            <a:r>
              <a:rPr lang="en-US" sz="1800" dirty="0"/>
              <a:t> systems are information systems that:</a:t>
            </a:r>
          </a:p>
          <a:p>
            <a:pPr marL="772668" lvl="1"/>
            <a:r>
              <a:rPr lang="en-US" sz="1800" dirty="0"/>
              <a:t>assist managers and other professionals in the analysis of current and past activities and in the prediction of future events</a:t>
            </a:r>
          </a:p>
          <a:p>
            <a:pPr marL="772668" lvl="1"/>
            <a:r>
              <a:rPr lang="en-US" sz="1800" dirty="0"/>
              <a:t>do not support operational activities, such as the recording and processing of orders</a:t>
            </a:r>
          </a:p>
          <a:p>
            <a:pPr marL="1172718" lvl="2"/>
            <a:r>
              <a:rPr lang="en-US" sz="1800" dirty="0"/>
              <a:t>these are supported by transaction processing systems</a:t>
            </a:r>
          </a:p>
          <a:p>
            <a:pPr marL="772668" lvl="1"/>
            <a:r>
              <a:rPr lang="en-US" sz="1800" dirty="0"/>
              <a:t>support management assessment, analysis, planning and control</a:t>
            </a:r>
          </a:p>
          <a:p>
            <a:pPr marL="285750" indent="-285750"/>
            <a:r>
              <a:rPr lang="en-US" sz="1800" spc="-300" dirty="0" smtClean="0"/>
              <a:t>B </a:t>
            </a:r>
            <a:r>
              <a:rPr lang="en-US" sz="1800" dirty="0" smtClean="0"/>
              <a:t>I </a:t>
            </a:r>
            <a:r>
              <a:rPr lang="en-US" sz="1800" dirty="0"/>
              <a:t>systems fall into two broad categories:</a:t>
            </a:r>
          </a:p>
          <a:p>
            <a:pPr marL="772668" lvl="1"/>
            <a:r>
              <a:rPr lang="en-US" sz="1800" b="1" dirty="0">
                <a:solidFill>
                  <a:schemeClr val="bg2"/>
                </a:solidFill>
              </a:rPr>
              <a:t>reporting systems</a:t>
            </a:r>
            <a:r>
              <a:rPr lang="en-US" sz="1800" dirty="0"/>
              <a:t> that sort, filter, group, and make elementary calculations on operational data</a:t>
            </a:r>
          </a:p>
          <a:p>
            <a:pPr marL="772668" lvl="1"/>
            <a:r>
              <a:rPr lang="en-US" sz="1800" b="1" dirty="0">
                <a:solidFill>
                  <a:schemeClr val="bg2"/>
                </a:solidFill>
              </a:rPr>
              <a:t>data mining applications</a:t>
            </a:r>
            <a:r>
              <a:rPr lang="en-US" sz="1800" dirty="0"/>
              <a:t> that perform sophisticated analyses on data; analyses that usually involve complex statistical and mathematical </a:t>
            </a:r>
            <a:r>
              <a:rPr lang="en-US" sz="1800" dirty="0" smtClean="0"/>
              <a:t>processing</a:t>
            </a:r>
          </a:p>
        </p:txBody>
      </p:sp>
    </p:spTree>
    <p:extLst>
      <p:ext uri="{BB962C8B-B14F-4D97-AF65-F5344CB8AC3E}">
        <p14:creationId xmlns:p14="http://schemas.microsoft.com/office/powerpoint/2010/main" val="867004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4528"/>
            <a:ext cx="8153400" cy="1155621"/>
          </a:xfrm>
        </p:spPr>
        <p:txBody>
          <a:bodyPr wrap="square" anchor="ctr">
            <a:noAutofit/>
          </a:bodyPr>
          <a:lstStyle/>
          <a:p>
            <a:r>
              <a:rPr lang="en-US" sz="3600" dirty="0" smtClean="0">
                <a:latin typeface="+mj-lt"/>
              </a:rPr>
              <a:t>Figure 7.4 </a:t>
            </a:r>
            <a:r>
              <a:rPr lang="en-US" sz="3600" dirty="0">
                <a:latin typeface="+mj-lt"/>
              </a:rPr>
              <a:t>Characteristics of Business Intelligence Applications</a:t>
            </a:r>
          </a:p>
        </p:txBody>
      </p:sp>
      <p:pic>
        <p:nvPicPr>
          <p:cNvPr id="4098" name="Picture 2" descr="1. Reporting   &#10;• Filter, sort, group, and make simple calculation &#10;• Summarize current status &#10;• Compare current status to past or predicted status &#10;• Classify entities (customers, products, employees, etc.) &#10;• Report delivery crucial &#10;2.  Data Mining   &#10;• Often employ sophisticated statistical and mathematical techniques &#10;• Used for:  What-if analyses, Predictions and Decisions &#10;• Results often incorporated into some other report or system"/>
          <p:cNvPicPr>
            <a:picLocks noChangeAspect="1" noChangeArrowheads="1"/>
          </p:cNvPicPr>
          <p:nvPr/>
        </p:nvPicPr>
        <p:blipFill rotWithShape="1">
          <a:blip r:embed="rId3">
            <a:extLst>
              <a:ext uri="{28A0092B-C50C-407E-A947-70E740481C1C}">
                <a14:useLocalDpi xmlns:a14="http://schemas.microsoft.com/office/drawing/2010/main" val="0"/>
              </a:ext>
            </a:extLst>
          </a:blip>
          <a:srcRect r="1563" b="5705"/>
          <a:stretch/>
        </p:blipFill>
        <p:spPr bwMode="auto">
          <a:xfrm>
            <a:off x="1000831" y="1328795"/>
            <a:ext cx="7123350" cy="4964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4392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7625"/>
            <a:ext cx="8153400" cy="609600"/>
          </a:xfrm>
        </p:spPr>
        <p:txBody>
          <a:bodyPr wrap="square" anchor="ctr">
            <a:noAutofit/>
          </a:bodyPr>
          <a:lstStyle/>
          <a:p>
            <a:r>
              <a:rPr lang="en-US" sz="3600" spc="-500" dirty="0" smtClean="0">
                <a:latin typeface="+mj-lt"/>
              </a:rPr>
              <a:t>B </a:t>
            </a:r>
            <a:r>
              <a:rPr lang="en-US" sz="3600" dirty="0" smtClean="0">
                <a:latin typeface="+mj-lt"/>
              </a:rPr>
              <a:t>I </a:t>
            </a:r>
            <a:r>
              <a:rPr lang="en-US" sz="3600" dirty="0">
                <a:latin typeface="+mj-lt"/>
              </a:rPr>
              <a:t>Terms</a:t>
            </a:r>
          </a:p>
        </p:txBody>
      </p:sp>
      <p:sp>
        <p:nvSpPr>
          <p:cNvPr id="3" name="Content Placeholder 2"/>
          <p:cNvSpPr>
            <a:spLocks noGrp="1"/>
          </p:cNvSpPr>
          <p:nvPr>
            <p:ph idx="1"/>
          </p:nvPr>
        </p:nvSpPr>
        <p:spPr>
          <a:xfrm>
            <a:off x="457200" y="657225"/>
            <a:ext cx="8153400" cy="962025"/>
          </a:xfrm>
        </p:spPr>
        <p:txBody>
          <a:bodyPr wrap="square" anchor="ctr">
            <a:noAutofit/>
          </a:bodyPr>
          <a:lstStyle/>
          <a:p>
            <a:pPr marL="0" lvl="0" indent="0">
              <a:spcBef>
                <a:spcPts val="0"/>
              </a:spcBef>
              <a:buClr>
                <a:schemeClr val="lt1"/>
              </a:buClr>
              <a:buSzPct val="25000"/>
              <a:buNone/>
              <a:tabLst>
                <a:tab pos="628650" algn="l"/>
              </a:tabLst>
            </a:pPr>
            <a:r>
              <a:rPr lang="en-US" sz="2800" b="1" dirty="0">
                <a:solidFill>
                  <a:srgbClr val="007FA3"/>
                </a:solidFill>
              </a:rPr>
              <a:t>Learn the basic concepts of business intelligence (</a:t>
            </a:r>
            <a:r>
              <a:rPr lang="en-US" sz="2800" b="1" spc="-400" dirty="0" smtClean="0">
                <a:solidFill>
                  <a:srgbClr val="007FA3"/>
                </a:solidFill>
              </a:rPr>
              <a:t>B </a:t>
            </a:r>
            <a:r>
              <a:rPr lang="en-US" sz="2800" b="1" dirty="0" smtClean="0">
                <a:solidFill>
                  <a:srgbClr val="007FA3"/>
                </a:solidFill>
              </a:rPr>
              <a:t>I</a:t>
            </a:r>
            <a:r>
              <a:rPr lang="en-US" sz="2800" b="1" dirty="0">
                <a:solidFill>
                  <a:srgbClr val="007FA3"/>
                </a:solidFill>
              </a:rPr>
              <a:t>) systems</a:t>
            </a:r>
            <a:endParaRPr lang="en-IN" sz="2800" b="1" dirty="0">
              <a:solidFill>
                <a:srgbClr val="007FA3"/>
              </a:solidFill>
            </a:endParaRPr>
          </a:p>
        </p:txBody>
      </p:sp>
      <p:sp>
        <p:nvSpPr>
          <p:cNvPr id="4" name="Content Placeholder 3"/>
          <p:cNvSpPr>
            <a:spLocks noGrp="1"/>
          </p:cNvSpPr>
          <p:nvPr>
            <p:ph idx="13"/>
          </p:nvPr>
        </p:nvSpPr>
        <p:spPr>
          <a:xfrm>
            <a:off x="457200" y="1775668"/>
            <a:ext cx="8153400" cy="2539157"/>
          </a:xfrm>
        </p:spPr>
        <p:txBody>
          <a:bodyPr>
            <a:noAutofit/>
          </a:bodyPr>
          <a:lstStyle/>
          <a:p>
            <a:pPr marL="285750" indent="-285750"/>
            <a:r>
              <a:rPr lang="en-US" sz="2000" b="1" dirty="0">
                <a:solidFill>
                  <a:schemeClr val="bg2"/>
                </a:solidFill>
              </a:rPr>
              <a:t>Online analytical processing (</a:t>
            </a:r>
            <a:r>
              <a:rPr lang="en-US" sz="2000" b="1" spc="-300" dirty="0" smtClean="0">
                <a:solidFill>
                  <a:schemeClr val="bg2"/>
                </a:solidFill>
              </a:rPr>
              <a:t>O L A </a:t>
            </a:r>
            <a:r>
              <a:rPr lang="en-US" sz="2000" b="1" dirty="0" smtClean="0">
                <a:solidFill>
                  <a:schemeClr val="bg2"/>
                </a:solidFill>
              </a:rPr>
              <a:t>P</a:t>
            </a:r>
            <a:r>
              <a:rPr lang="en-US" sz="2000" b="1" dirty="0">
                <a:solidFill>
                  <a:schemeClr val="bg2"/>
                </a:solidFill>
              </a:rPr>
              <a:t>)</a:t>
            </a:r>
            <a:r>
              <a:rPr lang="en-US" sz="2000" dirty="0"/>
              <a:t> is the processing of non-operational data used in data mining and other applications</a:t>
            </a:r>
          </a:p>
          <a:p>
            <a:pPr marL="285750" indent="-285750"/>
            <a:r>
              <a:rPr lang="en-US" sz="2000" b="1" dirty="0">
                <a:solidFill>
                  <a:schemeClr val="bg2"/>
                </a:solidFill>
              </a:rPr>
              <a:t>Data lake</a:t>
            </a:r>
            <a:r>
              <a:rPr lang="en-US" sz="2000" dirty="0"/>
              <a:t> is a repository that includes all data relevant to a business (re: photos, documents, other files of any type)</a:t>
            </a:r>
          </a:p>
          <a:p>
            <a:pPr marL="285750" indent="-285750"/>
            <a:r>
              <a:rPr lang="en-US" sz="2000" dirty="0"/>
              <a:t>A </a:t>
            </a:r>
            <a:r>
              <a:rPr lang="en-US" sz="2000" b="1" dirty="0">
                <a:solidFill>
                  <a:schemeClr val="bg2"/>
                </a:solidFill>
              </a:rPr>
              <a:t>data warehouse</a:t>
            </a:r>
            <a:r>
              <a:rPr lang="en-US" sz="2000" dirty="0"/>
              <a:t> is a database system that has data, programs, and personnel that specialize in the preparation of data for </a:t>
            </a:r>
            <a:r>
              <a:rPr lang="en-US" sz="2000" spc="-300" dirty="0" smtClean="0"/>
              <a:t>B </a:t>
            </a:r>
            <a:r>
              <a:rPr lang="en-US" sz="2000" dirty="0" smtClean="0"/>
              <a:t>I </a:t>
            </a:r>
            <a:r>
              <a:rPr lang="en-US" sz="2000" dirty="0"/>
              <a:t>processing</a:t>
            </a:r>
            <a:r>
              <a:rPr lang="en-US" sz="2000" dirty="0" smtClean="0"/>
              <a:t>.</a:t>
            </a:r>
            <a:endParaRPr lang="en-US" sz="2000" dirty="0"/>
          </a:p>
        </p:txBody>
      </p:sp>
    </p:spTree>
    <p:extLst>
      <p:ext uri="{BB962C8B-B14F-4D97-AF65-F5344CB8AC3E}">
        <p14:creationId xmlns:p14="http://schemas.microsoft.com/office/powerpoint/2010/main" val="37976672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24773</TotalTime>
  <Words>2263</Words>
  <Application>Microsoft Office PowerPoint</Application>
  <PresentationFormat>On-screen Show (4:3)</PresentationFormat>
  <Paragraphs>239</Paragraphs>
  <Slides>48</Slides>
  <Notes>47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Times New Roman</vt:lpstr>
      <vt:lpstr>Verdana</vt:lpstr>
      <vt:lpstr>Wingdings</vt:lpstr>
      <vt:lpstr>508 Lecture</vt:lpstr>
      <vt:lpstr>Database Concepts</vt:lpstr>
      <vt:lpstr>Learning Objectives</vt:lpstr>
      <vt:lpstr>Big Data</vt:lpstr>
      <vt:lpstr>Figure 7.1 Storage Capacity Terms</vt:lpstr>
      <vt:lpstr>Figure 5.27 Heather Sweeney Designs: Database Design</vt:lpstr>
      <vt:lpstr>Figure 7.2 The H S D Database Diagram</vt:lpstr>
      <vt:lpstr>Business Intelligence Systems</vt:lpstr>
      <vt:lpstr>Figure 7.4 Characteristics of Business Intelligence Applications</vt:lpstr>
      <vt:lpstr>B I Terms</vt:lpstr>
      <vt:lpstr>Figure 7.3 The Relationship Between Operational and B I Applications</vt:lpstr>
      <vt:lpstr>Figure 7.5 Components of a Data Warehouse</vt:lpstr>
      <vt:lpstr>Problems with Operational Data</vt:lpstr>
      <vt:lpstr>E T L Data Transformation</vt:lpstr>
      <vt:lpstr>Figure 7.6 Data Warehouses and Data Marts</vt:lpstr>
      <vt:lpstr>Data Warehouses Versus Data Marts</vt:lpstr>
      <vt:lpstr>Figure 7.7 Characteristics of Operational and Dimensional Databases</vt:lpstr>
      <vt:lpstr>Figure 7.8 A Star Schema</vt:lpstr>
      <vt:lpstr>Figure 7.9 The H S D – D W Star Schema </vt:lpstr>
      <vt:lpstr>Figure 7.10 The H S D – D W SQL Create Table Statements</vt:lpstr>
      <vt:lpstr>Figure 7.11 The H S D – D W Table Data</vt:lpstr>
      <vt:lpstr>A Query to Summarize Products Sold by Customer and Product</vt:lpstr>
      <vt:lpstr>Figure 7.12 The H S D – D W Query Results: Summarize Product Units Sold by Customer and Product</vt:lpstr>
      <vt:lpstr>Figure 7.13 The Two-Dimensional ProductNumber-CustomerID Matrix</vt:lpstr>
      <vt:lpstr>Figure 7.14 The Three-Dimensional Time-ProductNumber-CustomerID Cube</vt:lpstr>
      <vt:lpstr>Figure 7.15 The H S D – D W Star Schema Extended for R F M Analysis</vt:lpstr>
      <vt:lpstr>Online Analytical Processing (O L A P)</vt:lpstr>
      <vt:lpstr>S Q L Query for O L A P Data</vt:lpstr>
      <vt:lpstr>SQL View for O L A P Data</vt:lpstr>
      <vt:lpstr>Figure 7.16 The H S D-D W Query for O L A P Results: Time-Product-Customer Cube</vt:lpstr>
      <vt:lpstr>Figure 7.17 The H S D-D W O L A P ProductNumber by City Report</vt:lpstr>
      <vt:lpstr>Figure 7.18 The H S D – D W O L A P ProductNumber by City Report: CustomerName and Year Dimensions Added</vt:lpstr>
      <vt:lpstr>Figure 7.19 The H S D – D W O L A P City by ProductNumber, CustomerName, and Year Report</vt:lpstr>
      <vt:lpstr>Distributed Database Processing</vt:lpstr>
      <vt:lpstr>Figure 7.20 Types of Distributed Databases</vt:lpstr>
      <vt:lpstr>Object-Relational Databases</vt:lpstr>
      <vt:lpstr>O O D B M S</vt:lpstr>
      <vt:lpstr>Virtualization</vt:lpstr>
      <vt:lpstr>Figure 7.21 Type 1 and Type 2 Hypervisors versus Containers</vt:lpstr>
      <vt:lpstr>Cloud Computing</vt:lpstr>
      <vt:lpstr>Not Only SQL</vt:lpstr>
      <vt:lpstr>The C A P Theorem</vt:lpstr>
      <vt:lpstr>Figure 7.22 The C A P Theorem—You Can’t Have All Three at the Same Time!</vt:lpstr>
      <vt:lpstr>Categories of NoSQL Database Management Systems</vt:lpstr>
      <vt:lpstr>Figure 7.23 An ArangoDB AQL Query and J S O N Results</vt:lpstr>
      <vt:lpstr>MapReduce and Hadoop</vt:lpstr>
      <vt:lpstr>Figure 7.24 MapReduce</vt:lpstr>
      <vt:lpstr>Figure 7.25 Example of Apache Tez Directed Acyclic Graph</vt:lpstr>
      <vt:lpstr>Copyright</vt:lpstr>
    </vt:vector>
  </TitlesOfParts>
  <Company>Pearson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Database Concepts, Ninth Edition, Chapter 7, Data Warehouses, Business Intelligence Systems, and Big Data</dc:title>
  <dc:subject>Business</dc:subject>
  <dc:creator>Kroenke / Auer</dc:creator>
  <cp:keywords>MIS</cp:keywords>
  <cp:lastModifiedBy>Clemente, Caesar Jude</cp:lastModifiedBy>
  <cp:revision>5320</cp:revision>
  <dcterms:created xsi:type="dcterms:W3CDTF">2014-07-14T20:04:21Z</dcterms:created>
  <dcterms:modified xsi:type="dcterms:W3CDTF">2019-11-23T04:09:54Z</dcterms:modified>
</cp:coreProperties>
</file>